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2" r:id="rId6"/>
    <p:sldId id="264" r:id="rId7"/>
    <p:sldId id="263" r:id="rId8"/>
    <p:sldId id="282" r:id="rId9"/>
    <p:sldId id="267" r:id="rId10"/>
    <p:sldId id="268" r:id="rId11"/>
    <p:sldId id="269" r:id="rId12"/>
    <p:sldId id="271" r:id="rId13"/>
    <p:sldId id="272" r:id="rId14"/>
    <p:sldId id="274" r:id="rId15"/>
    <p:sldId id="283" r:id="rId16"/>
    <p:sldId id="273" r:id="rId17"/>
    <p:sldId id="275" r:id="rId18"/>
    <p:sldId id="276" r:id="rId19"/>
    <p:sldId id="277" r:id="rId20"/>
    <p:sldId id="279" r:id="rId21"/>
    <p:sldId id="281" r:id="rId22"/>
  </p:sldIdLst>
  <p:sldSz cx="18288000" cy="10287000"/>
  <p:notesSz cx="6858000" cy="9144000"/>
  <p:embeddedFontLst>
    <p:embeddedFont>
      <p:font typeface="Calibri" panose="020F0502020204030204" pitchFamily="34" charset="0"/>
      <p:regular r:id="rId23"/>
      <p:bold r:id="rId24"/>
      <p:italic r:id="rId25"/>
      <p:boldItalic r:id="rId26"/>
    </p:embeddedFont>
    <p:embeddedFont>
      <p:font typeface="Consolas" panose="020B0609020204030204" pitchFamily="49" charset="0"/>
      <p:regular r:id="rId27"/>
      <p:bold r:id="rId28"/>
      <p:italic r:id="rId29"/>
      <p:boldItalic r:id="rId30"/>
    </p:embeddedFont>
    <p:embeddedFont>
      <p:font typeface="Migra Ultra-Bold" panose="020B0604020202020204" charset="0"/>
      <p:regular r:id="rId31"/>
    </p:embeddedFont>
    <p:embeddedFont>
      <p:font typeface="Montserrat" panose="00000500000000000000" pitchFamily="2" charset="0"/>
      <p:regular r:id="rId32"/>
      <p:bold r:id="rId33"/>
      <p:italic r:id="rId34"/>
      <p:boldItalic r:id="rId35"/>
    </p:embeddedFont>
    <p:embeddedFont>
      <p:font typeface="Montserrat Italics" panose="020B0604020202020204" charset="0"/>
      <p:regular r:id="rId36"/>
    </p:embeddedFont>
    <p:embeddedFont>
      <p:font typeface="Open Sans" panose="020B0606030504020204" pitchFamily="34" charset="0"/>
      <p:regular r:id="rId37"/>
      <p:bold r:id="rId38"/>
      <p:italic r:id="rId39"/>
      <p:boldItalic r:id="rId40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130" autoAdjust="0"/>
    <p:restoredTop sz="94622" autoAdjust="0"/>
  </p:normalViewPr>
  <p:slideViewPr>
    <p:cSldViewPr>
      <p:cViewPr>
        <p:scale>
          <a:sx n="40" d="100"/>
          <a:sy n="40" d="100"/>
        </p:scale>
        <p:origin x="627" y="902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4.fntdata"/><Relationship Id="rId39" Type="http://schemas.openxmlformats.org/officeDocument/2006/relationships/font" Target="fonts/font17.fntdata"/><Relationship Id="rId21" Type="http://schemas.openxmlformats.org/officeDocument/2006/relationships/slide" Target="slides/slide20.xml"/><Relationship Id="rId34" Type="http://schemas.openxmlformats.org/officeDocument/2006/relationships/font" Target="fonts/font12.fntdata"/><Relationship Id="rId42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7.fntdata"/><Relationship Id="rId41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2.fntdata"/><Relationship Id="rId32" Type="http://schemas.openxmlformats.org/officeDocument/2006/relationships/font" Target="fonts/font10.fntdata"/><Relationship Id="rId37" Type="http://schemas.openxmlformats.org/officeDocument/2006/relationships/font" Target="fonts/font15.fntdata"/><Relationship Id="rId40" Type="http://schemas.openxmlformats.org/officeDocument/2006/relationships/font" Target="fonts/font18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1.fntdata"/><Relationship Id="rId28" Type="http://schemas.openxmlformats.org/officeDocument/2006/relationships/font" Target="fonts/font6.fntdata"/><Relationship Id="rId36" Type="http://schemas.openxmlformats.org/officeDocument/2006/relationships/font" Target="fonts/font14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9.fntdata"/><Relationship Id="rId44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font" Target="fonts/font5.fntdata"/><Relationship Id="rId30" Type="http://schemas.openxmlformats.org/officeDocument/2006/relationships/font" Target="fonts/font8.fntdata"/><Relationship Id="rId35" Type="http://schemas.openxmlformats.org/officeDocument/2006/relationships/font" Target="fonts/font13.fntdata"/><Relationship Id="rId43" Type="http://schemas.openxmlformats.org/officeDocument/2006/relationships/theme" Target="theme/theme1.xml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3.fntdata"/><Relationship Id="rId33" Type="http://schemas.openxmlformats.org/officeDocument/2006/relationships/font" Target="fonts/font11.fntdata"/><Relationship Id="rId38" Type="http://schemas.openxmlformats.org/officeDocument/2006/relationships/font" Target="fonts/font16.fntdata"/></Relationships>
</file>

<file path=ppt/media/image1.png>
</file>

<file path=ppt/media/image10.sv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svg>
</file>

<file path=ppt/media/image3.png>
</file>

<file path=ppt/media/image4.svg>
</file>

<file path=ppt/media/image5.png>
</file>

<file path=ppt/media/image6.svg>
</file>

<file path=ppt/media/image7.png>
</file>

<file path=ppt/media/image8.sv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8/19/2025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8/19/2025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8/19/2025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8/19/2025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  <a:lumOff val="1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8/19/2025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‹Nº›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8.sv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7" Type="http://schemas.openxmlformats.org/officeDocument/2006/relationships/image" Target="../media/image2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14.png"/></Relationships>
</file>

<file path=ppt/slides/_rels/slide15.xml.rels><?xml version="1.0" encoding="UTF-8" standalone="yes"?>
<Relationships xmlns="http://schemas.openxmlformats.org/package/2006/relationships"><Relationship Id="rId8" Type="http://schemas.openxmlformats.org/officeDocument/2006/relationships/image" Target="../media/image13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5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16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18.png"/></Relationships>
</file>

<file path=ppt/slides/_rels/slide1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png"/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Relationship Id="rId9" Type="http://schemas.openxmlformats.org/officeDocument/2006/relationships/image" Target="../media/image18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10.svg"/><Relationship Id="rId7" Type="http://schemas.openxmlformats.org/officeDocument/2006/relationships/image" Target="../media/image2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0.svg"/><Relationship Id="rId7" Type="http://schemas.openxmlformats.org/officeDocument/2006/relationships/image" Target="../media/image2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12.png"/><Relationship Id="rId3" Type="http://schemas.openxmlformats.org/officeDocument/2006/relationships/image" Target="../media/image10.svg"/><Relationship Id="rId7" Type="http://schemas.openxmlformats.org/officeDocument/2006/relationships/image" Target="../media/image2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svg"/><Relationship Id="rId7" Type="http://schemas.openxmlformats.org/officeDocument/2006/relationships/image" Target="../media/image2.svg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6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2121943">
            <a:off x="13216109" y="-1183177"/>
            <a:ext cx="7085175" cy="10560558"/>
          </a:xfrm>
          <a:custGeom>
            <a:avLst/>
            <a:gdLst/>
            <a:ahLst/>
            <a:cxnLst/>
            <a:rect l="l" t="t" r="r" b="b"/>
            <a:pathLst>
              <a:path w="7085175" h="10560558">
                <a:moveTo>
                  <a:pt x="0" y="0"/>
                </a:moveTo>
                <a:lnTo>
                  <a:pt x="7085174" y="0"/>
                </a:lnTo>
                <a:lnTo>
                  <a:pt x="7085174" y="10560558"/>
                </a:lnTo>
                <a:lnTo>
                  <a:pt x="0" y="105605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2399453" y="-3461718"/>
            <a:ext cx="6903797" cy="6903797"/>
          </a:xfrm>
          <a:custGeom>
            <a:avLst/>
            <a:gdLst/>
            <a:ahLst/>
            <a:cxnLst/>
            <a:rect l="l" t="t" r="r" b="b"/>
            <a:pathLst>
              <a:path w="6903797" h="6903797">
                <a:moveTo>
                  <a:pt x="0" y="0"/>
                </a:moveTo>
                <a:lnTo>
                  <a:pt x="6903798" y="0"/>
                </a:lnTo>
                <a:lnTo>
                  <a:pt x="6903798" y="6903797"/>
                </a:lnTo>
                <a:lnTo>
                  <a:pt x="0" y="690379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1848134" y="6491289"/>
            <a:ext cx="2495341" cy="2767011"/>
          </a:xfrm>
          <a:custGeom>
            <a:avLst/>
            <a:gdLst/>
            <a:ahLst/>
            <a:cxnLst/>
            <a:rect l="l" t="t" r="r" b="b"/>
            <a:pathLst>
              <a:path w="2495341" h="2767011">
                <a:moveTo>
                  <a:pt x="0" y="0"/>
                </a:moveTo>
                <a:lnTo>
                  <a:pt x="2495341" y="0"/>
                </a:lnTo>
                <a:lnTo>
                  <a:pt x="2495341" y="2767011"/>
                </a:lnTo>
                <a:lnTo>
                  <a:pt x="0" y="276701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242892" y="846831"/>
            <a:ext cx="9033341" cy="527622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100"/>
              </a:lnSpc>
            </a:pPr>
            <a:r>
              <a:rPr lang="es-ES" sz="10100" b="1" dirty="0">
                <a:solidFill>
                  <a:schemeClr val="bg1">
                    <a:lumMod val="95000"/>
                  </a:schemeClr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Modelo</a:t>
            </a:r>
            <a:r>
              <a:rPr lang="en-US" sz="10100" b="1" dirty="0">
                <a:solidFill>
                  <a:schemeClr val="bg1">
                    <a:lumMod val="95000"/>
                  </a:schemeClr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 de </a:t>
            </a:r>
            <a:r>
              <a:rPr lang="en-US" sz="10100" b="1" dirty="0" err="1">
                <a:solidFill>
                  <a:schemeClr val="bg1">
                    <a:lumMod val="95000"/>
                  </a:schemeClr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detección</a:t>
            </a:r>
            <a:r>
              <a:rPr lang="en-US" sz="10100" b="1" dirty="0">
                <a:solidFill>
                  <a:schemeClr val="bg1">
                    <a:lumMod val="95000"/>
                  </a:schemeClr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 de </a:t>
            </a:r>
            <a:r>
              <a:rPr lang="en-US" sz="10100" b="1" dirty="0" err="1">
                <a:solidFill>
                  <a:schemeClr val="bg1">
                    <a:lumMod val="95000"/>
                  </a:schemeClr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basura</a:t>
            </a:r>
            <a:r>
              <a:rPr lang="en-US" sz="10100" b="1" dirty="0">
                <a:solidFill>
                  <a:schemeClr val="bg1">
                    <a:lumMod val="95000"/>
                  </a:schemeClr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 </a:t>
            </a:r>
            <a:r>
              <a:rPr lang="en-US" sz="10100" b="1" dirty="0" err="1">
                <a:solidFill>
                  <a:schemeClr val="bg1">
                    <a:lumMod val="95000"/>
                  </a:schemeClr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en</a:t>
            </a:r>
            <a:r>
              <a:rPr lang="en-US" sz="10100" b="1" dirty="0">
                <a:solidFill>
                  <a:schemeClr val="bg1">
                    <a:lumMod val="95000"/>
                  </a:schemeClr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 </a:t>
            </a:r>
            <a:r>
              <a:rPr lang="en-US" sz="10100" b="1" dirty="0" err="1">
                <a:solidFill>
                  <a:schemeClr val="bg1">
                    <a:lumMod val="95000"/>
                  </a:schemeClr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imágenes</a:t>
            </a:r>
            <a:r>
              <a:rPr lang="en-US" sz="10100" b="1" dirty="0">
                <a:solidFill>
                  <a:schemeClr val="bg1">
                    <a:lumMod val="95000"/>
                  </a:schemeClr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420063" y="6642260"/>
            <a:ext cx="4532916" cy="31813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400"/>
              </a:lnSpc>
            </a:pPr>
            <a:r>
              <a:rPr lang="en-US" sz="2400">
                <a:solidFill>
                  <a:schemeClr val="bg1">
                    <a:lumMod val="9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Integrantes</a:t>
            </a:r>
          </a:p>
        </p:txBody>
      </p:sp>
      <p:sp>
        <p:nvSpPr>
          <p:cNvPr id="7" name="Freeform 7"/>
          <p:cNvSpPr/>
          <p:nvPr/>
        </p:nvSpPr>
        <p:spPr>
          <a:xfrm>
            <a:off x="1447609" y="6675060"/>
            <a:ext cx="1847549" cy="204910"/>
          </a:xfrm>
          <a:custGeom>
            <a:avLst/>
            <a:gdLst/>
            <a:ahLst/>
            <a:cxnLst/>
            <a:rect l="l" t="t" r="r" b="b"/>
            <a:pathLst>
              <a:path w="1847549" h="204910">
                <a:moveTo>
                  <a:pt x="0" y="0"/>
                </a:moveTo>
                <a:lnTo>
                  <a:pt x="1847549" y="0"/>
                </a:lnTo>
                <a:lnTo>
                  <a:pt x="1847549" y="204910"/>
                </a:lnTo>
                <a:lnTo>
                  <a:pt x="0" y="204910"/>
                </a:lnTo>
                <a:lnTo>
                  <a:pt x="0" y="0"/>
                </a:lnTo>
                <a:close/>
              </a:path>
            </a:pathLst>
          </a:custGeom>
          <a:blipFill>
            <a:blip r:embed="rId8">
              <a:extLst>
                <a:ext uri="{96DAC541-7B7A-43D3-8B79-37D633B846F1}">
                  <asvg:svgBlip xmlns:asvg="http://schemas.microsoft.com/office/drawing/2016/SVG/main" r:embed="rId9"/>
                </a:ext>
              </a:extLst>
            </a:blip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712985" y="7126859"/>
            <a:ext cx="3603427" cy="217046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669301" lvl="1" indent="-334650" algn="l">
              <a:lnSpc>
                <a:spcPts val="4340"/>
              </a:lnSpc>
              <a:buFont typeface="Arial"/>
              <a:buChar char="•"/>
            </a:pPr>
            <a:r>
              <a:rPr lang="en-US" sz="3100">
                <a:solidFill>
                  <a:schemeClr val="bg1">
                    <a:lumMod val="95000"/>
                  </a:schemeClr>
                </a:solidFill>
                <a:latin typeface="Open Sans"/>
                <a:ea typeface="Open Sans"/>
                <a:cs typeface="Open Sans"/>
                <a:sym typeface="Open Sans"/>
              </a:rPr>
              <a:t>Yandri Uchuari</a:t>
            </a:r>
          </a:p>
          <a:p>
            <a:pPr marL="669301" lvl="1" indent="-334650" algn="l">
              <a:lnSpc>
                <a:spcPts val="4340"/>
              </a:lnSpc>
              <a:buFont typeface="Arial"/>
              <a:buChar char="•"/>
            </a:pPr>
            <a:r>
              <a:rPr lang="en-US" sz="3100">
                <a:solidFill>
                  <a:schemeClr val="bg1">
                    <a:lumMod val="95000"/>
                  </a:schemeClr>
                </a:solidFill>
                <a:latin typeface="Open Sans"/>
                <a:ea typeface="Open Sans"/>
                <a:cs typeface="Open Sans"/>
                <a:sym typeface="Open Sans"/>
              </a:rPr>
              <a:t>Luis Santamaria</a:t>
            </a:r>
          </a:p>
          <a:p>
            <a:pPr marL="669301" lvl="1" indent="-334650" algn="l">
              <a:lnSpc>
                <a:spcPts val="4340"/>
              </a:lnSpc>
              <a:buFont typeface="Arial"/>
              <a:buChar char="•"/>
            </a:pPr>
            <a:r>
              <a:rPr lang="en-US" sz="3100">
                <a:solidFill>
                  <a:schemeClr val="bg1">
                    <a:lumMod val="95000"/>
                  </a:schemeClr>
                </a:solidFill>
                <a:latin typeface="Open Sans"/>
                <a:ea typeface="Open Sans"/>
                <a:cs typeface="Open Sans"/>
                <a:sym typeface="Open Sans"/>
              </a:rPr>
              <a:t>Marck Murillo</a:t>
            </a: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1104900"/>
            <a:ext cx="8500621" cy="12055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9000" b="1" dirty="0">
                <a:solidFill>
                  <a:schemeClr val="bg1">
                    <a:lumMod val="95000"/>
                  </a:schemeClr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Yolo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1124874" y="3729482"/>
            <a:ext cx="8308272" cy="9703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88620" lvl="1" indent="-194310" algn="l">
              <a:lnSpc>
                <a:spcPts val="2520"/>
              </a:lnSpc>
              <a:buFont typeface="Arial"/>
              <a:buChar char="•"/>
            </a:pPr>
            <a:r>
              <a:rPr lang="en-US" sz="2800">
                <a:solidFill>
                  <a:schemeClr val="bg1">
                    <a:lumMod val="9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Se consultó por modelos empleados para trabajos similares encontrando que YOLOv5 ha sido ampliamente usado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1124874" y="5652833"/>
            <a:ext cx="8308272" cy="129099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88620" lvl="1" indent="-194310" algn="l">
              <a:lnSpc>
                <a:spcPts val="2520"/>
              </a:lnSpc>
              <a:buFont typeface="Arial"/>
              <a:buChar char="•"/>
            </a:pPr>
            <a:r>
              <a:rPr lang="en-US" sz="2800">
                <a:solidFill>
                  <a:schemeClr val="bg1">
                    <a:lumMod val="9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Se empleó la version 11 de YOLO para conseguir una mejoría del performance y porque la hemos empleado en otras aplicaciones</a:t>
            </a:r>
          </a:p>
        </p:txBody>
      </p:sp>
      <p:sp>
        <p:nvSpPr>
          <p:cNvPr id="5" name="Freeform 5"/>
          <p:cNvSpPr/>
          <p:nvPr/>
        </p:nvSpPr>
        <p:spPr>
          <a:xfrm rot="4507900">
            <a:off x="13427116" y="2495872"/>
            <a:ext cx="7085175" cy="10560558"/>
          </a:xfrm>
          <a:custGeom>
            <a:avLst/>
            <a:gdLst/>
            <a:ahLst/>
            <a:cxnLst/>
            <a:rect l="l" t="t" r="r" b="b"/>
            <a:pathLst>
              <a:path w="7085175" h="10560558">
                <a:moveTo>
                  <a:pt x="0" y="0"/>
                </a:moveTo>
                <a:lnTo>
                  <a:pt x="7085174" y="0"/>
                </a:lnTo>
                <a:lnTo>
                  <a:pt x="7085174" y="10560558"/>
                </a:lnTo>
                <a:lnTo>
                  <a:pt x="0" y="105605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2385956">
            <a:off x="12577894" y="-1488576"/>
            <a:ext cx="6903797" cy="6903797"/>
          </a:xfrm>
          <a:custGeom>
            <a:avLst/>
            <a:gdLst/>
            <a:ahLst/>
            <a:cxnLst/>
            <a:rect l="l" t="t" r="r" b="b"/>
            <a:pathLst>
              <a:path w="6903797" h="6903797">
                <a:moveTo>
                  <a:pt x="0" y="0"/>
                </a:moveTo>
                <a:lnTo>
                  <a:pt x="6903797" y="0"/>
                </a:lnTo>
                <a:lnTo>
                  <a:pt x="6903797" y="6903798"/>
                </a:lnTo>
                <a:lnTo>
                  <a:pt x="0" y="690379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 rot="2385956">
            <a:off x="11273069" y="4597619"/>
            <a:ext cx="2495341" cy="2767011"/>
          </a:xfrm>
          <a:custGeom>
            <a:avLst/>
            <a:gdLst/>
            <a:ahLst/>
            <a:cxnLst/>
            <a:rect l="l" t="t" r="r" b="b"/>
            <a:pathLst>
              <a:path w="2495341" h="2767011">
                <a:moveTo>
                  <a:pt x="0" y="0"/>
                </a:moveTo>
                <a:lnTo>
                  <a:pt x="2495341" y="0"/>
                </a:lnTo>
                <a:lnTo>
                  <a:pt x="2495341" y="2767011"/>
                </a:lnTo>
                <a:lnTo>
                  <a:pt x="0" y="276701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5"/>
          <p:cNvSpPr txBox="1"/>
          <p:nvPr/>
        </p:nvSpPr>
        <p:spPr>
          <a:xfrm>
            <a:off x="1028700" y="571500"/>
            <a:ext cx="16497300" cy="12055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9000" b="1" dirty="0" err="1">
                <a:solidFill>
                  <a:schemeClr val="bg1">
                    <a:lumMod val="95000"/>
                  </a:schemeClr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Datos</a:t>
            </a:r>
            <a:r>
              <a:rPr lang="en-US" sz="9000" b="1" dirty="0">
                <a:solidFill>
                  <a:schemeClr val="bg1">
                    <a:lumMod val="95000"/>
                  </a:schemeClr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 </a:t>
            </a:r>
            <a:r>
              <a:rPr lang="en-US" sz="9000" b="1" dirty="0" err="1">
                <a:solidFill>
                  <a:schemeClr val="bg1">
                    <a:lumMod val="95000"/>
                  </a:schemeClr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destacados</a:t>
            </a:r>
            <a:r>
              <a:rPr lang="en-US" sz="9000" b="1" dirty="0">
                <a:solidFill>
                  <a:schemeClr val="bg1">
                    <a:lumMod val="95000"/>
                  </a:schemeClr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 de Yolo</a:t>
            </a:r>
          </a:p>
        </p:txBody>
      </p:sp>
      <p:sp>
        <p:nvSpPr>
          <p:cNvPr id="9" name="Freeform 9"/>
          <p:cNvSpPr/>
          <p:nvPr/>
        </p:nvSpPr>
        <p:spPr>
          <a:xfrm rot="-2270815">
            <a:off x="8963674" y="7862132"/>
            <a:ext cx="6903797" cy="6903797"/>
          </a:xfrm>
          <a:custGeom>
            <a:avLst/>
            <a:gdLst/>
            <a:ahLst/>
            <a:cxnLst/>
            <a:rect l="l" t="t" r="r" b="b"/>
            <a:pathLst>
              <a:path w="6903797" h="6903797">
                <a:moveTo>
                  <a:pt x="0" y="0"/>
                </a:moveTo>
                <a:lnTo>
                  <a:pt x="6903797" y="0"/>
                </a:lnTo>
                <a:lnTo>
                  <a:pt x="6903797" y="6903797"/>
                </a:lnTo>
                <a:lnTo>
                  <a:pt x="0" y="69037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 rot="4077939">
            <a:off x="3821637" y="7268853"/>
            <a:ext cx="5121852" cy="7634196"/>
          </a:xfrm>
          <a:custGeom>
            <a:avLst/>
            <a:gdLst/>
            <a:ahLst/>
            <a:cxnLst/>
            <a:rect l="l" t="t" r="r" b="b"/>
            <a:pathLst>
              <a:path w="5121852" h="7634196">
                <a:moveTo>
                  <a:pt x="0" y="0"/>
                </a:moveTo>
                <a:lnTo>
                  <a:pt x="5121852" y="0"/>
                </a:lnTo>
                <a:lnTo>
                  <a:pt x="5121852" y="7634196"/>
                </a:lnTo>
                <a:lnTo>
                  <a:pt x="0" y="7634196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aphicFrame>
        <p:nvGraphicFramePr>
          <p:cNvPr id="13" name="Tabla 12">
            <a:extLst>
              <a:ext uri="{FF2B5EF4-FFF2-40B4-BE49-F238E27FC236}">
                <a16:creationId xmlns:a16="http://schemas.microsoft.com/office/drawing/2014/main" id="{891F5662-AB91-45FF-98F1-F6B1D463EDD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5929050"/>
              </p:ext>
            </p:extLst>
          </p:nvPr>
        </p:nvGraphicFramePr>
        <p:xfrm>
          <a:off x="457200" y="2019300"/>
          <a:ext cx="17221200" cy="6501336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048000">
                  <a:extLst>
                    <a:ext uri="{9D8B030D-6E8A-4147-A177-3AD203B41FA5}">
                      <a16:colId xmlns:a16="http://schemas.microsoft.com/office/drawing/2014/main" val="4211545488"/>
                    </a:ext>
                  </a:extLst>
                </a:gridCol>
                <a:gridCol w="4958905">
                  <a:extLst>
                    <a:ext uri="{9D8B030D-6E8A-4147-A177-3AD203B41FA5}">
                      <a16:colId xmlns:a16="http://schemas.microsoft.com/office/drawing/2014/main" val="3763553766"/>
                    </a:ext>
                  </a:extLst>
                </a:gridCol>
                <a:gridCol w="9214295">
                  <a:extLst>
                    <a:ext uri="{9D8B030D-6E8A-4147-A177-3AD203B41FA5}">
                      <a16:colId xmlns:a16="http://schemas.microsoft.com/office/drawing/2014/main" val="3904014828"/>
                    </a:ext>
                  </a:extLst>
                </a:gridCol>
              </a:tblGrid>
              <a:tr h="32771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_tradnl" sz="2000">
                          <a:solidFill>
                            <a:schemeClr val="tx1"/>
                          </a:solidFill>
                          <a:effectLst/>
                        </a:rPr>
                        <a:t>Característica clave           </a:t>
                      </a:r>
                      <a:endParaRPr lang="es-ES_tradnl" sz="2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572" marR="26572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_tradnl" sz="2000" dirty="0">
                          <a:solidFill>
                            <a:schemeClr val="tx1"/>
                          </a:solidFill>
                          <a:effectLst/>
                        </a:rPr>
                        <a:t> YOLOv5 (</a:t>
                      </a:r>
                      <a:r>
                        <a:rPr lang="es-ES_tradnl" sz="2000" dirty="0" err="1">
                          <a:solidFill>
                            <a:schemeClr val="tx1"/>
                          </a:solidFill>
                          <a:effectLst/>
                        </a:rPr>
                        <a:t>Ultralytics</a:t>
                      </a:r>
                      <a:r>
                        <a:rPr lang="es-ES_tradnl" sz="2000" dirty="0">
                          <a:solidFill>
                            <a:schemeClr val="tx1"/>
                          </a:solidFill>
                          <a:effectLst/>
                        </a:rPr>
                        <a:t>, 2020-2021)                                        </a:t>
                      </a:r>
                      <a:endParaRPr lang="es-ES_tradnl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572" marR="26572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_tradnl" sz="2000" dirty="0">
                          <a:solidFill>
                            <a:schemeClr val="tx1"/>
                          </a:solidFill>
                          <a:effectLst/>
                        </a:rPr>
                        <a:t> YOLOv11 (</a:t>
                      </a:r>
                      <a:r>
                        <a:rPr lang="es-ES_tradnl" sz="2000" dirty="0" err="1">
                          <a:solidFill>
                            <a:schemeClr val="tx1"/>
                          </a:solidFill>
                          <a:effectLst/>
                        </a:rPr>
                        <a:t>Ultralytics</a:t>
                      </a:r>
                      <a:r>
                        <a:rPr lang="es-ES_tradnl" sz="2000" dirty="0">
                          <a:solidFill>
                            <a:schemeClr val="tx1"/>
                          </a:solidFill>
                          <a:effectLst/>
                        </a:rPr>
                        <a:t>, 2024-2025)                                                                                      </a:t>
                      </a:r>
                      <a:endParaRPr lang="es-ES_tradnl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572" marR="26572" marT="0" marB="0" anchor="b"/>
                </a:tc>
                <a:extLst>
                  <a:ext uri="{0D108BD9-81ED-4DB2-BD59-A6C34878D82A}">
                    <a16:rowId xmlns:a16="http://schemas.microsoft.com/office/drawing/2014/main" val="2155302753"/>
                  </a:ext>
                </a:extLst>
              </a:tr>
              <a:tr h="32771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_tradnl" sz="2000">
                          <a:solidFill>
                            <a:schemeClr val="tx1"/>
                          </a:solidFill>
                          <a:effectLst/>
                        </a:rPr>
                        <a:t>Arquitectura base       </a:t>
                      </a:r>
                      <a:endParaRPr lang="es-ES_tradnl" sz="2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572" marR="26572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_tradnl" sz="2000" dirty="0">
                          <a:effectLst/>
                        </a:rPr>
                        <a:t> CSPDarknet53 + </a:t>
                      </a:r>
                      <a:r>
                        <a:rPr lang="es-ES_tradnl" sz="2000" dirty="0" err="1">
                          <a:effectLst/>
                        </a:rPr>
                        <a:t>PANet</a:t>
                      </a:r>
                      <a:r>
                        <a:rPr lang="es-ES_tradnl" sz="2000" dirty="0">
                          <a:effectLst/>
                        </a:rPr>
                        <a:t> + cabezas ancladas (anchor-</a:t>
                      </a:r>
                      <a:r>
                        <a:rPr lang="es-ES_tradnl" sz="2000" dirty="0" err="1">
                          <a:effectLst/>
                        </a:rPr>
                        <a:t>based</a:t>
                      </a:r>
                      <a:r>
                        <a:rPr lang="es-ES_tradnl" sz="2000" dirty="0">
                          <a:effectLst/>
                        </a:rPr>
                        <a:t>)                 </a:t>
                      </a:r>
                      <a:endParaRPr lang="es-ES_tradnl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572" marR="26572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n-GB" sz="2000" dirty="0">
                          <a:effectLst/>
                        </a:rPr>
                        <a:t> </a:t>
                      </a:r>
                      <a:r>
                        <a:rPr lang="en-GB" sz="2000" dirty="0" err="1">
                          <a:effectLst/>
                        </a:rPr>
                        <a:t>EfficientRep</a:t>
                      </a:r>
                      <a:r>
                        <a:rPr lang="en-GB" sz="2000" dirty="0">
                          <a:effectLst/>
                        </a:rPr>
                        <a:t> + </a:t>
                      </a:r>
                      <a:r>
                        <a:rPr lang="en-GB" sz="2000" dirty="0" err="1">
                          <a:effectLst/>
                        </a:rPr>
                        <a:t>PANet</a:t>
                      </a:r>
                      <a:r>
                        <a:rPr lang="en-GB" sz="2000" dirty="0">
                          <a:effectLst/>
                        </a:rPr>
                        <a:t> + cabezas anchor-free + NAS finetuning                                                     </a:t>
                      </a:r>
                      <a:endParaRPr lang="es-ES_tradnl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572" marR="26572" marT="0" marB="0" anchor="b"/>
                </a:tc>
                <a:extLst>
                  <a:ext uri="{0D108BD9-81ED-4DB2-BD59-A6C34878D82A}">
                    <a16:rowId xmlns:a16="http://schemas.microsoft.com/office/drawing/2014/main" val="3643771650"/>
                  </a:ext>
                </a:extLst>
              </a:tr>
              <a:tr h="32771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_tradnl" sz="2000">
                          <a:solidFill>
                            <a:schemeClr val="tx1"/>
                          </a:solidFill>
                          <a:effectLst/>
                        </a:rPr>
                        <a:t>mAP COCO @0.5</a:t>
                      </a:r>
                      <a:endParaRPr lang="es-ES_tradnl" sz="2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572" marR="26572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_tradnl" sz="2000">
                          <a:effectLst/>
                        </a:rPr>
                        <a:t> 45.4 % (YOLOv5x)                                                       </a:t>
                      </a:r>
                      <a:endParaRPr lang="es-ES_tradnl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572" marR="26572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_tradnl" sz="2000">
                          <a:effectLst/>
                        </a:rPr>
                        <a:t>61.2 % (YOLOv11-L)                                                                                                </a:t>
                      </a:r>
                      <a:endParaRPr lang="es-ES_tradnl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572" marR="26572" marT="0" marB="0" anchor="b"/>
                </a:tc>
                <a:extLst>
                  <a:ext uri="{0D108BD9-81ED-4DB2-BD59-A6C34878D82A}">
                    <a16:rowId xmlns:a16="http://schemas.microsoft.com/office/drawing/2014/main" val="3362976989"/>
                  </a:ext>
                </a:extLst>
              </a:tr>
              <a:tr h="32771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_tradnl" sz="2000">
                          <a:solidFill>
                            <a:schemeClr val="tx1"/>
                          </a:solidFill>
                          <a:effectLst/>
                        </a:rPr>
                        <a:t>mAP COCO @0.5:0.95</a:t>
                      </a:r>
                      <a:endParaRPr lang="es-ES_tradnl" sz="2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572" marR="26572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_tradnl" sz="2000">
                          <a:effectLst/>
                        </a:rPr>
                        <a:t> 37.4 % (YOLOv5x)                                                       </a:t>
                      </a:r>
                      <a:endParaRPr lang="es-ES_tradnl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572" marR="26572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_tradnl" sz="2000">
                          <a:effectLst/>
                        </a:rPr>
                        <a:t>52.8 % (YOLOv11-L)                                                                                                </a:t>
                      </a:r>
                      <a:endParaRPr lang="es-ES_tradnl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572" marR="26572" marT="0" marB="0" anchor="b"/>
                </a:tc>
                <a:extLst>
                  <a:ext uri="{0D108BD9-81ED-4DB2-BD59-A6C34878D82A}">
                    <a16:rowId xmlns:a16="http://schemas.microsoft.com/office/drawing/2014/main" val="1869475330"/>
                  </a:ext>
                </a:extLst>
              </a:tr>
              <a:tr h="32771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_tradnl" sz="2000">
                          <a:solidFill>
                            <a:schemeClr val="tx1"/>
                          </a:solidFill>
                          <a:effectLst/>
                        </a:rPr>
                        <a:t>Parámetros</a:t>
                      </a:r>
                      <a:endParaRPr lang="es-ES_tradnl" sz="2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572" marR="26572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_tradnl" sz="2000">
                          <a:effectLst/>
                        </a:rPr>
                        <a:t> 7.2 M (n) – 86.7 M (x)                                                 </a:t>
                      </a:r>
                      <a:endParaRPr lang="es-ES_tradnl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572" marR="26572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_tradnl" sz="2000">
                          <a:effectLst/>
                        </a:rPr>
                        <a:t> 20 M (m) – 82 M (x)                                                                                               </a:t>
                      </a:r>
                      <a:endParaRPr lang="es-ES_tradnl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572" marR="26572" marT="0" marB="0" anchor="b"/>
                </a:tc>
                <a:extLst>
                  <a:ext uri="{0D108BD9-81ED-4DB2-BD59-A6C34878D82A}">
                    <a16:rowId xmlns:a16="http://schemas.microsoft.com/office/drawing/2014/main" val="345607084"/>
                  </a:ext>
                </a:extLst>
              </a:tr>
              <a:tr h="32771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_tradnl" sz="2000">
                          <a:solidFill>
                            <a:schemeClr val="tx1"/>
                          </a:solidFill>
                          <a:effectLst/>
                        </a:rPr>
                        <a:t>GFLOPs (640 px)</a:t>
                      </a:r>
                      <a:endParaRPr lang="es-ES_tradnl" sz="2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572" marR="26572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_tradnl" sz="2000">
                          <a:effectLst/>
                        </a:rPr>
                        <a:t> 6.4 (n) – 205.7 (x)                                                    </a:t>
                      </a:r>
                      <a:endParaRPr lang="es-ES_tradnl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572" marR="26572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_tradnl" sz="2000">
                          <a:effectLst/>
                        </a:rPr>
                        <a:t> 67.7 (m)                                                                                                              </a:t>
                      </a:r>
                      <a:endParaRPr lang="es-ES_tradnl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572" marR="26572" marT="0" marB="0" anchor="b"/>
                </a:tc>
                <a:extLst>
                  <a:ext uri="{0D108BD9-81ED-4DB2-BD59-A6C34878D82A}">
                    <a16:rowId xmlns:a16="http://schemas.microsoft.com/office/drawing/2014/main" val="1181141143"/>
                  </a:ext>
                </a:extLst>
              </a:tr>
              <a:tr h="32771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_tradnl" sz="2000" dirty="0">
                          <a:solidFill>
                            <a:schemeClr val="tx1"/>
                          </a:solidFill>
                          <a:effectLst/>
                        </a:rPr>
                        <a:t>Velocidad GPU RTX-3090</a:t>
                      </a:r>
                      <a:endParaRPr lang="es-ES_tradnl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572" marR="26572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_tradnl" sz="2000">
                          <a:effectLst/>
                        </a:rPr>
                        <a:t> 7.1 ms / img (YOLOv5m)                                                 </a:t>
                      </a:r>
                      <a:endParaRPr lang="es-ES_tradnl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572" marR="26572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_tradnl" sz="2000">
                          <a:effectLst/>
                        </a:rPr>
                        <a:t> 7.7 ms / img (YOLOv11m)                                                                                               </a:t>
                      </a:r>
                      <a:endParaRPr lang="es-ES_tradnl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572" marR="26572" marT="0" marB="0" anchor="b"/>
                </a:tc>
                <a:extLst>
                  <a:ext uri="{0D108BD9-81ED-4DB2-BD59-A6C34878D82A}">
                    <a16:rowId xmlns:a16="http://schemas.microsoft.com/office/drawing/2014/main" val="4200472487"/>
                  </a:ext>
                </a:extLst>
              </a:tr>
              <a:tr h="32771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_tradnl" sz="2000">
                          <a:solidFill>
                            <a:schemeClr val="tx1"/>
                          </a:solidFill>
                          <a:effectLst/>
                        </a:rPr>
                        <a:t>Velocidad Jetson Xavier NX</a:t>
                      </a:r>
                      <a:endParaRPr lang="es-ES_tradnl" sz="2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572" marR="26572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_tradnl" sz="2000">
                          <a:effectLst/>
                        </a:rPr>
                        <a:t> 29 ms (YOLOv5s)                                                        </a:t>
                      </a:r>
                      <a:endParaRPr lang="es-ES_tradnl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572" marR="26572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_tradnl" sz="2000">
                          <a:effectLst/>
                        </a:rPr>
                        <a:t> 38 ms (YOLOv11s) estimado                                                                                             </a:t>
                      </a:r>
                      <a:endParaRPr lang="es-ES_tradnl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572" marR="26572" marT="0" marB="0" anchor="b"/>
                </a:tc>
                <a:extLst>
                  <a:ext uri="{0D108BD9-81ED-4DB2-BD59-A6C34878D82A}">
                    <a16:rowId xmlns:a16="http://schemas.microsoft.com/office/drawing/2014/main" val="3297367170"/>
                  </a:ext>
                </a:extLst>
              </a:tr>
              <a:tr h="32771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_tradnl" sz="2000">
                          <a:solidFill>
                            <a:schemeClr val="tx1"/>
                          </a:solidFill>
                          <a:effectLst/>
                        </a:rPr>
                        <a:t>Tamaño modelo FP32</a:t>
                      </a:r>
                      <a:endParaRPr lang="es-ES_tradnl" sz="2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572" marR="26572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_tradnl" sz="2000">
                          <a:effectLst/>
                        </a:rPr>
                        <a:t> 14 MB (n) – 166 MB (x)                                                 </a:t>
                      </a:r>
                      <a:endParaRPr lang="es-ES_tradnl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572" marR="26572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_tradnl" sz="2000">
                          <a:effectLst/>
                        </a:rPr>
                        <a:t> 21 MB (n) – 160 MB (x)                                                                                                </a:t>
                      </a:r>
                      <a:endParaRPr lang="es-ES_tradnl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572" marR="26572" marT="0" marB="0" anchor="b"/>
                </a:tc>
                <a:extLst>
                  <a:ext uri="{0D108BD9-81ED-4DB2-BD59-A6C34878D82A}">
                    <a16:rowId xmlns:a16="http://schemas.microsoft.com/office/drawing/2014/main" val="2074557383"/>
                  </a:ext>
                </a:extLst>
              </a:tr>
              <a:tr h="32771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_tradnl" sz="2000">
                          <a:solidFill>
                            <a:schemeClr val="tx1"/>
                          </a:solidFill>
                          <a:effectLst/>
                        </a:rPr>
                        <a:t>Entrenamiento</a:t>
                      </a:r>
                      <a:endParaRPr lang="es-ES_tradnl" sz="2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572" marR="26572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_tradnl" sz="2000">
                          <a:effectLst/>
                        </a:rPr>
                        <a:t> Mosaic + MixUp + AutoAnchor                                            </a:t>
                      </a:r>
                      <a:endParaRPr lang="es-ES_tradnl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572" marR="26572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_tradnl" sz="2000">
                          <a:effectLst/>
                        </a:rPr>
                        <a:t> Mosaic + MixUp + EMA + SiLU + E2E re-param                                                                       </a:t>
                      </a:r>
                      <a:endParaRPr lang="es-ES_tradnl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572" marR="26572" marT="0" marB="0" anchor="b"/>
                </a:tc>
                <a:extLst>
                  <a:ext uri="{0D108BD9-81ED-4DB2-BD59-A6C34878D82A}">
                    <a16:rowId xmlns:a16="http://schemas.microsoft.com/office/drawing/2014/main" val="1305877890"/>
                  </a:ext>
                </a:extLst>
              </a:tr>
              <a:tr h="32771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_tradnl" sz="2000">
                          <a:solidFill>
                            <a:schemeClr val="tx1"/>
                          </a:solidFill>
                          <a:effectLst/>
                        </a:rPr>
                        <a:t>Post-proceso</a:t>
                      </a:r>
                      <a:endParaRPr lang="es-ES_tradnl" sz="2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572" marR="26572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_tradnl" sz="2000">
                          <a:effectLst/>
                        </a:rPr>
                        <a:t> NMS clásico                                                            </a:t>
                      </a:r>
                      <a:endParaRPr lang="es-ES_tradnl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572" marR="26572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_tradnl" sz="2000">
                          <a:effectLst/>
                        </a:rPr>
                        <a:t> NMS-free (opcional) → menor latencia variable                                                                     </a:t>
                      </a:r>
                      <a:endParaRPr lang="es-ES_tradnl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572" marR="26572" marT="0" marB="0" anchor="b"/>
                </a:tc>
                <a:extLst>
                  <a:ext uri="{0D108BD9-81ED-4DB2-BD59-A6C34878D82A}">
                    <a16:rowId xmlns:a16="http://schemas.microsoft.com/office/drawing/2014/main" val="2039420497"/>
                  </a:ext>
                </a:extLst>
              </a:tr>
              <a:tr h="32771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_tradnl" sz="2000">
                          <a:solidFill>
                            <a:schemeClr val="tx1"/>
                          </a:solidFill>
                          <a:effectLst/>
                        </a:rPr>
                        <a:t>Entrada multi-moda</a:t>
                      </a:r>
                      <a:endParaRPr lang="es-ES_tradnl" sz="2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572" marR="26572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_tradnl" sz="2000">
                          <a:effectLst/>
                        </a:rPr>
                        <a:t> Solo RGB                                                               </a:t>
                      </a:r>
                      <a:endParaRPr lang="es-ES_tradnl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572" marR="26572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_tradnl" sz="2000">
                          <a:effectLst/>
                        </a:rPr>
                        <a:t> RGB-D / RGB-T (profundidad o IR)                                                                                  </a:t>
                      </a:r>
                      <a:endParaRPr lang="es-ES_tradnl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572" marR="26572" marT="0" marB="0" anchor="b"/>
                </a:tc>
                <a:extLst>
                  <a:ext uri="{0D108BD9-81ED-4DB2-BD59-A6C34878D82A}">
                    <a16:rowId xmlns:a16="http://schemas.microsoft.com/office/drawing/2014/main" val="979047879"/>
                  </a:ext>
                </a:extLst>
              </a:tr>
              <a:tr h="32771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_tradnl" sz="2000">
                          <a:solidFill>
                            <a:schemeClr val="tx1"/>
                          </a:solidFill>
                          <a:effectLst/>
                        </a:rPr>
                        <a:t>Zero-shot / CLIP</a:t>
                      </a:r>
                      <a:endParaRPr lang="es-ES_tradnl" sz="2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572" marR="26572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_tradnl" sz="2000">
                          <a:effectLst/>
                        </a:rPr>
                        <a:t> No                                                                     </a:t>
                      </a:r>
                      <a:endParaRPr lang="es-ES_tradnl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572" marR="26572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_tradnl" sz="2000">
                          <a:effectLst/>
                        </a:rPr>
                        <a:t> No oficial (solo YOLO-World)                                                                                          </a:t>
                      </a:r>
                      <a:endParaRPr lang="es-ES_tradnl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572" marR="26572" marT="0" marB="0" anchor="b"/>
                </a:tc>
                <a:extLst>
                  <a:ext uri="{0D108BD9-81ED-4DB2-BD59-A6C34878D82A}">
                    <a16:rowId xmlns:a16="http://schemas.microsoft.com/office/drawing/2014/main" val="1604348120"/>
                  </a:ext>
                </a:extLst>
              </a:tr>
              <a:tr h="32771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_tradnl" sz="2000">
                          <a:solidFill>
                            <a:schemeClr val="tx1"/>
                          </a:solidFill>
                          <a:effectLst/>
                        </a:rPr>
                        <a:t>Precisión cuantizada INT8</a:t>
                      </a:r>
                      <a:endParaRPr lang="es-ES_tradnl" sz="2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572" marR="26572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_tradnl" sz="2000">
                          <a:effectLst/>
                        </a:rPr>
                        <a:t> ~1-2 % pérdida                                                         </a:t>
                      </a:r>
                      <a:endParaRPr lang="es-ES_tradnl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572" marR="26572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_tradnl" sz="2000">
                          <a:effectLst/>
                        </a:rPr>
                        <a:t> &lt; 0.5 % pérdida (calibración automática)                                                                              </a:t>
                      </a:r>
                      <a:endParaRPr lang="es-ES_tradnl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572" marR="26572" marT="0" marB="0" anchor="b"/>
                </a:tc>
                <a:extLst>
                  <a:ext uri="{0D108BD9-81ED-4DB2-BD59-A6C34878D82A}">
                    <a16:rowId xmlns:a16="http://schemas.microsoft.com/office/drawing/2014/main" val="1057510662"/>
                  </a:ext>
                </a:extLst>
              </a:tr>
              <a:tr h="32771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_tradnl" sz="2000" dirty="0">
                          <a:solidFill>
                            <a:schemeClr val="tx1"/>
                          </a:solidFill>
                          <a:effectLst/>
                        </a:rPr>
                        <a:t>Licencia</a:t>
                      </a:r>
                      <a:endParaRPr lang="es-ES_tradnl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572" marR="26572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_tradnl" sz="2000">
                          <a:effectLst/>
                        </a:rPr>
                        <a:t> AGPL-3.0                                                               </a:t>
                      </a:r>
                      <a:endParaRPr lang="es-ES_tradnl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572" marR="26572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_tradnl" sz="2000">
                          <a:effectLst/>
                        </a:rPr>
                        <a:t> AGPL-3.0                                                                                                              </a:t>
                      </a:r>
                      <a:endParaRPr lang="es-ES_tradnl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572" marR="26572" marT="0" marB="0" anchor="b"/>
                </a:tc>
                <a:extLst>
                  <a:ext uri="{0D108BD9-81ED-4DB2-BD59-A6C34878D82A}">
                    <a16:rowId xmlns:a16="http://schemas.microsoft.com/office/drawing/2014/main" val="2061668417"/>
                  </a:ext>
                </a:extLst>
              </a:tr>
              <a:tr h="327711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_tradnl" sz="2000">
                          <a:solidFill>
                            <a:schemeClr val="tx1"/>
                          </a:solidFill>
                          <a:effectLst/>
                        </a:rPr>
                        <a:t>Ventajas</a:t>
                      </a:r>
                      <a:endParaRPr lang="es-ES_tradnl" sz="200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572" marR="26572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_tradnl" sz="2000">
                          <a:effectLst/>
                        </a:rPr>
                        <a:t> • Maduro, enorme comunidad  • Modelos ultra-ligeros (n)            </a:t>
                      </a:r>
                      <a:endParaRPr lang="es-ES_tradnl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572" marR="26572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_tradnl" sz="2000">
                          <a:effectLst/>
                        </a:rPr>
                        <a:t> • Máxima precisión  • Entrada RGB-D útil para objetos ocultos • NMS-free reduce jitter en bordes </a:t>
                      </a:r>
                      <a:endParaRPr lang="es-ES_tradnl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572" marR="26572" marT="0" marB="0" anchor="b"/>
                </a:tc>
                <a:extLst>
                  <a:ext uri="{0D108BD9-81ED-4DB2-BD59-A6C34878D82A}">
                    <a16:rowId xmlns:a16="http://schemas.microsoft.com/office/drawing/2014/main" val="556136888"/>
                  </a:ext>
                </a:extLst>
              </a:tr>
              <a:tr h="0"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_tradnl" sz="2000" dirty="0">
                          <a:solidFill>
                            <a:schemeClr val="tx1"/>
                          </a:solidFill>
                          <a:effectLst/>
                        </a:rPr>
                        <a:t>Desventajas</a:t>
                      </a:r>
                      <a:endParaRPr lang="es-ES_tradnl" sz="2000" dirty="0">
                        <a:solidFill>
                          <a:schemeClr val="tx1"/>
                        </a:solidFill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572" marR="26572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_tradnl" sz="2000">
                          <a:effectLst/>
                        </a:rPr>
                        <a:t> • Menor techo de precisión vs. v11• Requiere NMS (latencia extra) </a:t>
                      </a:r>
                      <a:endParaRPr lang="es-ES_tradnl" sz="200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572" marR="26572" marT="0" marB="0" anchor="b"/>
                </a:tc>
                <a:tc>
                  <a:txBody>
                    <a:bodyPr/>
                    <a:lstStyle/>
                    <a:p>
                      <a:pPr>
                        <a:lnSpc>
                          <a:spcPct val="107000"/>
                        </a:lnSpc>
                        <a:spcAft>
                          <a:spcPts val="800"/>
                        </a:spcAft>
                      </a:pPr>
                      <a:r>
                        <a:rPr lang="es-ES_tradnl" sz="2000" dirty="0">
                          <a:effectLst/>
                        </a:rPr>
                        <a:t> • Más pesado • Menos “</a:t>
                      </a:r>
                      <a:r>
                        <a:rPr lang="es-ES_tradnl" sz="2000" dirty="0" err="1">
                          <a:effectLst/>
                        </a:rPr>
                        <a:t>pruning</a:t>
                      </a:r>
                      <a:r>
                        <a:rPr lang="es-ES_tradnl" sz="2000" dirty="0">
                          <a:effectLst/>
                        </a:rPr>
                        <a:t>” disponible aún • Tiempo de entrenamiento </a:t>
                      </a:r>
                      <a:endParaRPr lang="es-ES_tradnl" sz="2000" dirty="0">
                        <a:effectLst/>
                        <a:latin typeface="Calibri" panose="020F0502020204030204" pitchFamily="34" charset="0"/>
                        <a:ea typeface="Calibri" panose="020F0502020204030204" pitchFamily="34" charset="0"/>
                        <a:cs typeface="Arial" panose="020B0604020202020204" pitchFamily="34" charset="0"/>
                      </a:endParaRPr>
                    </a:p>
                  </a:txBody>
                  <a:tcPr marL="26572" marR="26572" marT="0" marB="0" anchor="b"/>
                </a:tc>
                <a:extLst>
                  <a:ext uri="{0D108BD9-81ED-4DB2-BD59-A6C34878D82A}">
                    <a16:rowId xmlns:a16="http://schemas.microsoft.com/office/drawing/2014/main" val="1637438272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5248275"/>
            <a:ext cx="11721706" cy="15404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500"/>
              </a:lnSpc>
            </a:pPr>
            <a:r>
              <a:rPr lang="en-US" sz="11500" b="1">
                <a:solidFill>
                  <a:schemeClr val="bg1"/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Entrenamiento</a:t>
            </a:r>
          </a:p>
        </p:txBody>
      </p:sp>
      <p:sp>
        <p:nvSpPr>
          <p:cNvPr id="3" name="Freeform 3"/>
          <p:cNvSpPr/>
          <p:nvPr/>
        </p:nvSpPr>
        <p:spPr>
          <a:xfrm rot="-5124692">
            <a:off x="13064613" y="3421599"/>
            <a:ext cx="5121852" cy="7634196"/>
          </a:xfrm>
          <a:custGeom>
            <a:avLst/>
            <a:gdLst/>
            <a:ahLst/>
            <a:cxnLst/>
            <a:rect l="l" t="t" r="r" b="b"/>
            <a:pathLst>
              <a:path w="5121852" h="7634196">
                <a:moveTo>
                  <a:pt x="0" y="0"/>
                </a:moveTo>
                <a:lnTo>
                  <a:pt x="5121851" y="0"/>
                </a:lnTo>
                <a:lnTo>
                  <a:pt x="5121851" y="7634196"/>
                </a:lnTo>
                <a:lnTo>
                  <a:pt x="0" y="763419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2270815">
            <a:off x="6604331" y="-2365929"/>
            <a:ext cx="6903797" cy="6903797"/>
          </a:xfrm>
          <a:custGeom>
            <a:avLst/>
            <a:gdLst/>
            <a:ahLst/>
            <a:cxnLst/>
            <a:rect l="l" t="t" r="r" b="b"/>
            <a:pathLst>
              <a:path w="6903797" h="6903797">
                <a:moveTo>
                  <a:pt x="0" y="0"/>
                </a:moveTo>
                <a:lnTo>
                  <a:pt x="6903797" y="0"/>
                </a:lnTo>
                <a:lnTo>
                  <a:pt x="6903797" y="6903797"/>
                </a:lnTo>
                <a:lnTo>
                  <a:pt x="0" y="690379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-2270815">
            <a:off x="11751457" y="2553033"/>
            <a:ext cx="3371815" cy="3738907"/>
          </a:xfrm>
          <a:custGeom>
            <a:avLst/>
            <a:gdLst/>
            <a:ahLst/>
            <a:cxnLst/>
            <a:rect l="l" t="t" r="r" b="b"/>
            <a:pathLst>
              <a:path w="3371815" h="3738907">
                <a:moveTo>
                  <a:pt x="0" y="0"/>
                </a:moveTo>
                <a:lnTo>
                  <a:pt x="3371815" y="0"/>
                </a:lnTo>
                <a:lnTo>
                  <a:pt x="3371815" y="3738907"/>
                </a:lnTo>
                <a:lnTo>
                  <a:pt x="0" y="373890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2375187"/>
            <a:ext cx="998942" cy="770093"/>
          </a:xfrm>
          <a:custGeom>
            <a:avLst/>
            <a:gdLst/>
            <a:ahLst/>
            <a:cxnLst/>
            <a:rect l="l" t="t" r="r" b="b"/>
            <a:pathLst>
              <a:path w="998942" h="770093">
                <a:moveTo>
                  <a:pt x="0" y="0"/>
                </a:moveTo>
                <a:lnTo>
                  <a:pt x="998942" y="0"/>
                </a:lnTo>
                <a:lnTo>
                  <a:pt x="998942" y="770093"/>
                </a:lnTo>
                <a:lnTo>
                  <a:pt x="0" y="77009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5729279" y="2485314"/>
            <a:ext cx="998942" cy="770093"/>
          </a:xfrm>
          <a:custGeom>
            <a:avLst/>
            <a:gdLst/>
            <a:ahLst/>
            <a:cxnLst/>
            <a:rect l="l" t="t" r="r" b="b"/>
            <a:pathLst>
              <a:path w="998942" h="770093">
                <a:moveTo>
                  <a:pt x="0" y="0"/>
                </a:moveTo>
                <a:lnTo>
                  <a:pt x="998942" y="0"/>
                </a:lnTo>
                <a:lnTo>
                  <a:pt x="998942" y="770093"/>
                </a:lnTo>
                <a:lnTo>
                  <a:pt x="0" y="77009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28700" y="464708"/>
            <a:ext cx="16954500" cy="12055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9000"/>
              </a:lnSpc>
            </a:pPr>
            <a:r>
              <a:rPr lang="es-ES" sz="9000" b="1">
                <a:solidFill>
                  <a:schemeClr val="bg1"/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Datos destacados entre modelos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372220" y="3436935"/>
            <a:ext cx="3832615" cy="38472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n-US" sz="2400" dirty="0" err="1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Algunos</a:t>
            </a:r>
            <a:r>
              <a:rPr lang="en-US" sz="2400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 de los </a:t>
            </a:r>
            <a:r>
              <a:rPr lang="en-US" sz="2400" dirty="0" err="1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hiperparámetros</a:t>
            </a:r>
            <a:r>
              <a:rPr lang="en-US" sz="2400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usados</a:t>
            </a:r>
            <a:r>
              <a:rPr lang="en-US" sz="2400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</a:p>
          <a:p>
            <a:pPr>
              <a:lnSpc>
                <a:spcPts val="2520"/>
              </a:lnSpc>
            </a:pPr>
            <a:endParaRPr lang="en-US" sz="2400" dirty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388620" lvl="1" indent="-194310">
              <a:lnSpc>
                <a:spcPts val="2520"/>
              </a:lnSpc>
              <a:buFont typeface="Arial"/>
              <a:buChar char="•"/>
            </a:pPr>
            <a:r>
              <a:rPr lang="en-US" sz="2400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epochs=120,</a:t>
            </a:r>
          </a:p>
          <a:p>
            <a:pPr marL="388620" lvl="1" indent="-194310">
              <a:lnSpc>
                <a:spcPts val="2520"/>
              </a:lnSpc>
              <a:buFont typeface="Arial"/>
              <a:buChar char="•"/>
            </a:pPr>
            <a:r>
              <a:rPr lang="en-US" sz="2400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imgsz</a:t>
            </a:r>
            <a:r>
              <a:rPr lang="en-US" sz="2400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=1536, # </a:t>
            </a:r>
            <a:r>
              <a:rPr lang="en-US" sz="2400" dirty="0" err="1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luego</a:t>
            </a:r>
            <a:r>
              <a:rPr lang="en-US" sz="2400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haremos</a:t>
            </a:r>
            <a:r>
              <a:rPr lang="en-US" sz="2400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 FT a 1280/1536</a:t>
            </a:r>
          </a:p>
          <a:p>
            <a:pPr marL="388620" lvl="1" indent="-194310">
              <a:lnSpc>
                <a:spcPts val="2520"/>
              </a:lnSpc>
              <a:buFont typeface="Arial"/>
              <a:buChar char="•"/>
            </a:pPr>
            <a:r>
              <a:rPr lang="en-US" sz="2400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 batch=8,</a:t>
            </a:r>
          </a:p>
          <a:p>
            <a:pPr marL="388620" lvl="1" indent="-194310">
              <a:lnSpc>
                <a:spcPts val="2520"/>
              </a:lnSpc>
              <a:buFont typeface="Arial"/>
              <a:buChar char="•"/>
            </a:pPr>
            <a:r>
              <a:rPr lang="en-US" sz="2400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 optimizer="</a:t>
            </a:r>
            <a:r>
              <a:rPr lang="en-US" sz="2400" dirty="0" err="1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AdamW</a:t>
            </a:r>
            <a:r>
              <a:rPr lang="en-US" sz="2400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",</a:t>
            </a:r>
          </a:p>
          <a:p>
            <a:pPr marL="388620" lvl="1" indent="-194310">
              <a:lnSpc>
                <a:spcPts val="2520"/>
              </a:lnSpc>
              <a:buFont typeface="Arial"/>
              <a:buChar char="•"/>
            </a:pPr>
            <a:r>
              <a:rPr lang="en-US" sz="2400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 lr0=3e-4,</a:t>
            </a:r>
          </a:p>
          <a:p>
            <a:pPr marL="388620" lvl="1" indent="-194310">
              <a:lnSpc>
                <a:spcPts val="2520"/>
              </a:lnSpc>
              <a:buFont typeface="Arial"/>
              <a:buChar char="•"/>
            </a:pPr>
            <a:r>
              <a:rPr lang="en-US" sz="2400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lrf</a:t>
            </a:r>
            <a:r>
              <a:rPr lang="en-US" sz="2400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=1e-3,</a:t>
            </a:r>
          </a:p>
          <a:p>
            <a:pPr algn="just">
              <a:lnSpc>
                <a:spcPts val="2520"/>
              </a:lnSpc>
            </a:pPr>
            <a:endParaRPr lang="en-US" sz="2400" dirty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4811914" y="3429893"/>
            <a:ext cx="3832615" cy="3847207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2400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Data </a:t>
            </a:r>
            <a:r>
              <a:rPr lang="en-US" sz="2400" dirty="0" err="1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aumentation</a:t>
            </a:r>
            <a:r>
              <a:rPr lang="en-US" sz="2400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:</a:t>
            </a:r>
          </a:p>
          <a:p>
            <a:pPr marL="388620" lvl="1" indent="-194310" algn="l">
              <a:lnSpc>
                <a:spcPts val="2520"/>
              </a:lnSpc>
              <a:buFont typeface="Arial"/>
              <a:buChar char="•"/>
            </a:pPr>
            <a:r>
              <a:rPr lang="en-US" sz="2400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 mosaic=1.0,</a:t>
            </a:r>
          </a:p>
          <a:p>
            <a:pPr marL="388620" lvl="1" indent="-194310" algn="l">
              <a:lnSpc>
                <a:spcPts val="2520"/>
              </a:lnSpc>
              <a:buFont typeface="Arial"/>
              <a:buChar char="•"/>
            </a:pPr>
            <a:r>
              <a:rPr lang="en-US" sz="2400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Montserrat"/>
                <a:sym typeface="Montserrat"/>
              </a:rPr>
              <a:t>copy_paste</a:t>
            </a:r>
            <a:r>
              <a:rPr lang="en-US" sz="2400" dirty="0">
                <a:solidFill>
                  <a:schemeClr val="bg1"/>
                </a:solidFill>
                <a:latin typeface="Montserrat"/>
                <a:sym typeface="Montserrat"/>
              </a:rPr>
              <a:t>=0.5,</a:t>
            </a:r>
          </a:p>
          <a:p>
            <a:pPr marL="388620" lvl="1" indent="-194310" algn="l">
              <a:lnSpc>
                <a:spcPts val="2520"/>
              </a:lnSpc>
              <a:buFont typeface="Arial"/>
              <a:buChar char="•"/>
            </a:pPr>
            <a:r>
              <a:rPr lang="en-US" sz="2400" dirty="0">
                <a:solidFill>
                  <a:schemeClr val="bg1"/>
                </a:solidFill>
                <a:latin typeface="Montserrat"/>
                <a:sym typeface="Montserrat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Montserrat"/>
                <a:sym typeface="Montserrat"/>
              </a:rPr>
              <a:t>mixup</a:t>
            </a:r>
            <a:r>
              <a:rPr lang="en-US" sz="2400" dirty="0">
                <a:solidFill>
                  <a:schemeClr val="bg1"/>
                </a:solidFill>
                <a:latin typeface="Montserrat"/>
                <a:sym typeface="Montserrat"/>
              </a:rPr>
              <a:t>=0.1,</a:t>
            </a:r>
          </a:p>
          <a:p>
            <a:pPr marL="388620" lvl="1" indent="-194310" algn="l">
              <a:lnSpc>
                <a:spcPts val="2520"/>
              </a:lnSpc>
              <a:buFont typeface="Arial"/>
              <a:buChar char="•"/>
            </a:pPr>
            <a:r>
              <a:rPr lang="en-US" sz="2400" dirty="0">
                <a:solidFill>
                  <a:schemeClr val="bg1"/>
                </a:solidFill>
                <a:latin typeface="Montserrat"/>
                <a:sym typeface="Montserrat"/>
              </a:rPr>
              <a:t> erasing=0.4,</a:t>
            </a:r>
          </a:p>
          <a:p>
            <a:pPr marL="388620" lvl="1" indent="-194310" algn="l">
              <a:lnSpc>
                <a:spcPts val="2520"/>
              </a:lnSpc>
              <a:buFont typeface="Arial"/>
              <a:buChar char="•"/>
            </a:pPr>
            <a:r>
              <a:rPr lang="en-US" sz="2400" dirty="0">
                <a:solidFill>
                  <a:schemeClr val="bg1"/>
                </a:solidFill>
                <a:latin typeface="Montserrat"/>
                <a:sym typeface="Montserrat"/>
              </a:rPr>
              <a:t> scale=0.5,</a:t>
            </a:r>
          </a:p>
          <a:p>
            <a:pPr marL="388620" lvl="1" indent="-194310" algn="l">
              <a:lnSpc>
                <a:spcPts val="2520"/>
              </a:lnSpc>
              <a:buFont typeface="Arial"/>
              <a:buChar char="•"/>
            </a:pPr>
            <a:r>
              <a:rPr lang="en-US" sz="2400" dirty="0">
                <a:solidFill>
                  <a:schemeClr val="bg1"/>
                </a:solidFill>
                <a:latin typeface="Montserrat"/>
                <a:sym typeface="Montserrat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Montserrat"/>
                <a:sym typeface="Montserrat"/>
              </a:rPr>
              <a:t>hsv_h</a:t>
            </a:r>
            <a:r>
              <a:rPr lang="en-US" sz="2400" dirty="0">
                <a:solidFill>
                  <a:schemeClr val="bg1"/>
                </a:solidFill>
                <a:latin typeface="Montserrat"/>
                <a:sym typeface="Montserrat"/>
              </a:rPr>
              <a:t>=0.0</a:t>
            </a:r>
            <a:r>
              <a:rPr lang="en-US" sz="2400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15, </a:t>
            </a:r>
            <a:r>
              <a:rPr lang="en-US" sz="2400" dirty="0" err="1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hsv_s</a:t>
            </a:r>
            <a:r>
              <a:rPr lang="en-US" sz="2400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=0.7, </a:t>
            </a:r>
            <a:r>
              <a:rPr lang="en-US" sz="2400" dirty="0" err="1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hsv_v</a:t>
            </a:r>
            <a:r>
              <a:rPr lang="en-US" sz="2400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=0.4,</a:t>
            </a:r>
          </a:p>
          <a:p>
            <a:pPr marL="388620" lvl="1" indent="-194310" algn="l">
              <a:lnSpc>
                <a:spcPts val="2520"/>
              </a:lnSpc>
              <a:buFont typeface="Arial"/>
              <a:buChar char="•"/>
            </a:pPr>
            <a:r>
              <a:rPr lang="en-US" sz="2400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 perspective=0.0, shear=0.0,</a:t>
            </a:r>
          </a:p>
          <a:p>
            <a:pPr marL="388620" lvl="1" indent="-194310" algn="l">
              <a:lnSpc>
                <a:spcPts val="2520"/>
              </a:lnSpc>
              <a:buFont typeface="Arial"/>
              <a:buChar char="•"/>
            </a:pPr>
            <a:r>
              <a:rPr lang="en-US" sz="2400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400" dirty="0" err="1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multi_scale</a:t>
            </a:r>
            <a:r>
              <a:rPr lang="en-US" sz="2400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=</a:t>
            </a:r>
            <a:r>
              <a:rPr lang="en-US" sz="2400" i="1" dirty="0">
                <a:solidFill>
                  <a:schemeClr val="bg1"/>
                </a:solidFill>
                <a:latin typeface="Montserrat Italics"/>
                <a:ea typeface="Montserrat Italics"/>
                <a:cs typeface="Montserrat Italics"/>
                <a:sym typeface="Montserrat Italics"/>
              </a:rPr>
              <a:t>True</a:t>
            </a:r>
            <a:r>
              <a:rPr lang="en-US" sz="2400" dirty="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,</a:t>
            </a:r>
          </a:p>
          <a:p>
            <a:pPr marL="388620" lvl="1" indent="-194310" algn="l">
              <a:lnSpc>
                <a:spcPts val="2520"/>
              </a:lnSpc>
              <a:buFont typeface="Arial"/>
              <a:buChar char="•"/>
            </a:pPr>
            <a:endParaRPr lang="en-US" sz="2400" dirty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9" name="Freeform 9"/>
          <p:cNvSpPr/>
          <p:nvPr/>
        </p:nvSpPr>
        <p:spPr>
          <a:xfrm rot="-2270815">
            <a:off x="8963674" y="7862132"/>
            <a:ext cx="6903797" cy="6903797"/>
          </a:xfrm>
          <a:custGeom>
            <a:avLst/>
            <a:gdLst/>
            <a:ahLst/>
            <a:cxnLst/>
            <a:rect l="l" t="t" r="r" b="b"/>
            <a:pathLst>
              <a:path w="6903797" h="6903797">
                <a:moveTo>
                  <a:pt x="0" y="0"/>
                </a:moveTo>
                <a:lnTo>
                  <a:pt x="6903797" y="0"/>
                </a:lnTo>
                <a:lnTo>
                  <a:pt x="6903797" y="6903797"/>
                </a:lnTo>
                <a:lnTo>
                  <a:pt x="0" y="690379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0" name="Freeform 10"/>
          <p:cNvSpPr/>
          <p:nvPr/>
        </p:nvSpPr>
        <p:spPr>
          <a:xfrm rot="4077939">
            <a:off x="3821637" y="7268853"/>
            <a:ext cx="5121852" cy="7634196"/>
          </a:xfrm>
          <a:custGeom>
            <a:avLst/>
            <a:gdLst/>
            <a:ahLst/>
            <a:cxnLst/>
            <a:rect l="l" t="t" r="r" b="b"/>
            <a:pathLst>
              <a:path w="5121852" h="7634196">
                <a:moveTo>
                  <a:pt x="0" y="0"/>
                </a:moveTo>
                <a:lnTo>
                  <a:pt x="5121852" y="0"/>
                </a:lnTo>
                <a:lnTo>
                  <a:pt x="5121852" y="7634196"/>
                </a:lnTo>
                <a:lnTo>
                  <a:pt x="0" y="763419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16" name="TextBox 7">
            <a:extLst>
              <a:ext uri="{FF2B5EF4-FFF2-40B4-BE49-F238E27FC236}">
                <a16:creationId xmlns:a16="http://schemas.microsoft.com/office/drawing/2014/main" id="{6D533A53-8A1C-4D8A-B52E-3437769B749B}"/>
              </a:ext>
            </a:extLst>
          </p:cNvPr>
          <p:cNvSpPr txBox="1"/>
          <p:nvPr/>
        </p:nvSpPr>
        <p:spPr>
          <a:xfrm>
            <a:off x="10363200" y="3580777"/>
            <a:ext cx="3737866" cy="2564805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2520"/>
              </a:lnSpc>
            </a:pPr>
            <a:r>
              <a:rPr lang="en-US" sz="2400" dirty="0">
                <a:solidFill>
                  <a:schemeClr val="bg1"/>
                </a:solidFill>
                <a:latin typeface="Montserrat"/>
                <a:sym typeface="Montserrat"/>
              </a:rPr>
              <a:t>Data </a:t>
            </a:r>
            <a:r>
              <a:rPr lang="en-US" sz="2400" dirty="0" err="1">
                <a:solidFill>
                  <a:schemeClr val="bg1"/>
                </a:solidFill>
                <a:latin typeface="Montserrat"/>
                <a:sym typeface="Montserrat"/>
              </a:rPr>
              <a:t>aumentation</a:t>
            </a:r>
            <a:r>
              <a:rPr lang="en-US" sz="2400" dirty="0">
                <a:solidFill>
                  <a:schemeClr val="bg1"/>
                </a:solidFill>
                <a:latin typeface="Montserrat"/>
                <a:sym typeface="Montserrat"/>
              </a:rPr>
              <a:t>:</a:t>
            </a:r>
          </a:p>
          <a:p>
            <a:pPr marL="388620" lvl="1" indent="-194310">
              <a:lnSpc>
                <a:spcPts val="2520"/>
              </a:lnSpc>
              <a:buFont typeface="Arial"/>
              <a:buChar char="•"/>
            </a:pPr>
            <a:r>
              <a:rPr lang="es-ES_tradnl" sz="2400" dirty="0">
                <a:solidFill>
                  <a:schemeClr val="bg1"/>
                </a:solidFill>
                <a:latin typeface="Montserrat"/>
              </a:rPr>
              <a:t> </a:t>
            </a:r>
            <a:r>
              <a:rPr lang="es-ES_tradnl" sz="2400" dirty="0" err="1">
                <a:solidFill>
                  <a:schemeClr val="bg1"/>
                </a:solidFill>
                <a:latin typeface="Montserrat"/>
              </a:rPr>
              <a:t>mosaic</a:t>
            </a:r>
            <a:r>
              <a:rPr lang="es-ES_tradnl" sz="2400" dirty="0">
                <a:solidFill>
                  <a:schemeClr val="bg1"/>
                </a:solidFill>
                <a:latin typeface="Montserrat"/>
              </a:rPr>
              <a:t>=1.0,      </a:t>
            </a:r>
          </a:p>
          <a:p>
            <a:pPr marL="388620" lvl="1" indent="-194310">
              <a:lnSpc>
                <a:spcPts val="2520"/>
              </a:lnSpc>
              <a:buFont typeface="Arial"/>
              <a:buChar char="•"/>
            </a:pPr>
            <a:r>
              <a:rPr lang="es-ES_tradnl" sz="2400" dirty="0">
                <a:solidFill>
                  <a:schemeClr val="bg1"/>
                </a:solidFill>
                <a:latin typeface="Montserrat"/>
              </a:rPr>
              <a:t> </a:t>
            </a:r>
            <a:r>
              <a:rPr lang="es-ES_tradnl" sz="2400" dirty="0" err="1">
                <a:solidFill>
                  <a:schemeClr val="bg1"/>
                </a:solidFill>
                <a:latin typeface="Montserrat"/>
              </a:rPr>
              <a:t>mixup</a:t>
            </a:r>
            <a:r>
              <a:rPr lang="es-ES_tradnl" sz="2400" dirty="0">
                <a:solidFill>
                  <a:schemeClr val="bg1"/>
                </a:solidFill>
                <a:latin typeface="Montserrat"/>
              </a:rPr>
              <a:t>=0.1,      </a:t>
            </a:r>
          </a:p>
          <a:p>
            <a:pPr marL="388620" lvl="1" indent="-194310">
              <a:lnSpc>
                <a:spcPts val="2520"/>
              </a:lnSpc>
              <a:buFont typeface="Arial"/>
              <a:buChar char="•"/>
            </a:pPr>
            <a:r>
              <a:rPr lang="es-ES_tradnl" sz="2400" dirty="0">
                <a:solidFill>
                  <a:schemeClr val="bg1"/>
                </a:solidFill>
                <a:latin typeface="Montserrat"/>
              </a:rPr>
              <a:t> </a:t>
            </a:r>
            <a:r>
              <a:rPr lang="es-ES_tradnl" sz="2400" dirty="0" err="1">
                <a:solidFill>
                  <a:schemeClr val="bg1"/>
                </a:solidFill>
                <a:latin typeface="Montserrat"/>
              </a:rPr>
              <a:t>copy_paste</a:t>
            </a:r>
            <a:r>
              <a:rPr lang="es-ES_tradnl" sz="2400" dirty="0">
                <a:solidFill>
                  <a:schemeClr val="bg1"/>
                </a:solidFill>
                <a:latin typeface="Montserrat"/>
              </a:rPr>
              <a:t>=0.1,  </a:t>
            </a:r>
          </a:p>
          <a:p>
            <a:pPr marL="388620" lvl="1" indent="-194310">
              <a:lnSpc>
                <a:spcPts val="2520"/>
              </a:lnSpc>
              <a:buFont typeface="Arial"/>
              <a:buChar char="•"/>
            </a:pPr>
            <a:r>
              <a:rPr lang="es-ES_tradnl" sz="2400" dirty="0">
                <a:solidFill>
                  <a:schemeClr val="bg1"/>
                </a:solidFill>
                <a:latin typeface="Montserrat"/>
              </a:rPr>
              <a:t>imágenes</a:t>
            </a:r>
          </a:p>
          <a:p>
            <a:pPr marL="388620" lvl="1" indent="-194310">
              <a:lnSpc>
                <a:spcPts val="2520"/>
              </a:lnSpc>
              <a:buFont typeface="Arial"/>
              <a:buChar char="•"/>
            </a:pPr>
            <a:r>
              <a:rPr lang="es-ES_tradnl" sz="2400" dirty="0">
                <a:solidFill>
                  <a:schemeClr val="bg1"/>
                </a:solidFill>
                <a:latin typeface="Montserrat"/>
              </a:rPr>
              <a:t> </a:t>
            </a:r>
            <a:r>
              <a:rPr lang="es-ES_tradnl" sz="2400" dirty="0" err="1">
                <a:solidFill>
                  <a:schemeClr val="bg1"/>
                </a:solidFill>
                <a:latin typeface="Montserrat"/>
              </a:rPr>
              <a:t>hsv_h</a:t>
            </a:r>
            <a:r>
              <a:rPr lang="es-ES_tradnl" sz="2400" dirty="0">
                <a:solidFill>
                  <a:schemeClr val="bg1"/>
                </a:solidFill>
                <a:latin typeface="Montserrat"/>
              </a:rPr>
              <a:t>=0.015,     </a:t>
            </a:r>
          </a:p>
          <a:p>
            <a:pPr marL="388620" lvl="1" indent="-194310">
              <a:lnSpc>
                <a:spcPts val="2520"/>
              </a:lnSpc>
              <a:buFont typeface="Arial"/>
              <a:buChar char="•"/>
            </a:pPr>
            <a:r>
              <a:rPr lang="es-ES_tradnl" sz="2400" dirty="0">
                <a:solidFill>
                  <a:schemeClr val="bg1"/>
                </a:solidFill>
                <a:latin typeface="Montserrat"/>
              </a:rPr>
              <a:t> </a:t>
            </a:r>
            <a:r>
              <a:rPr lang="es-ES_tradnl" sz="2400" dirty="0" err="1">
                <a:solidFill>
                  <a:schemeClr val="bg1"/>
                </a:solidFill>
                <a:latin typeface="Montserrat"/>
              </a:rPr>
              <a:t>fliplr</a:t>
            </a:r>
            <a:r>
              <a:rPr lang="es-ES_tradnl" sz="2400" dirty="0">
                <a:solidFill>
                  <a:schemeClr val="bg1"/>
                </a:solidFill>
                <a:latin typeface="Montserrat"/>
              </a:rPr>
              <a:t>=0.5,      </a:t>
            </a:r>
          </a:p>
          <a:p>
            <a:pPr marL="388620" lvl="1" indent="-194310">
              <a:lnSpc>
                <a:spcPts val="2520"/>
              </a:lnSpc>
              <a:buFont typeface="Arial"/>
              <a:buChar char="•"/>
            </a:pPr>
            <a:r>
              <a:rPr lang="es-ES_tradnl" sz="2400" dirty="0">
                <a:solidFill>
                  <a:schemeClr val="bg1"/>
                </a:solidFill>
                <a:latin typeface="Montserrat"/>
              </a:rPr>
              <a:t> lr0=0.008 </a:t>
            </a:r>
            <a:endParaRPr lang="en-US" sz="2400" dirty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17" name="TextBox 7">
            <a:extLst>
              <a:ext uri="{FF2B5EF4-FFF2-40B4-BE49-F238E27FC236}">
                <a16:creationId xmlns:a16="http://schemas.microsoft.com/office/drawing/2014/main" id="{8CC0DD07-D5DB-482D-BE9B-A928E5843FED}"/>
              </a:ext>
            </a:extLst>
          </p:cNvPr>
          <p:cNvSpPr txBox="1"/>
          <p:nvPr/>
        </p:nvSpPr>
        <p:spPr>
          <a:xfrm>
            <a:off x="13716000" y="3437745"/>
            <a:ext cx="3737866" cy="320600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marL="342900" indent="-342900">
              <a:lnSpc>
                <a:spcPts val="2520"/>
              </a:lnSpc>
              <a:buFont typeface="Arial" panose="020B0604020202020204" pitchFamily="34" charset="0"/>
              <a:buChar char="•"/>
            </a:pPr>
            <a:r>
              <a:rPr lang="es-ES_tradnl" sz="2400" dirty="0" err="1">
                <a:solidFill>
                  <a:schemeClr val="bg1"/>
                </a:solidFill>
                <a:latin typeface="Montserrat"/>
              </a:rPr>
              <a:t>Oversampling</a:t>
            </a:r>
            <a:r>
              <a:rPr lang="es-ES_tradnl" sz="2400" dirty="0">
                <a:solidFill>
                  <a:schemeClr val="bg1"/>
                </a:solidFill>
                <a:latin typeface="Montserrat"/>
              </a:rPr>
              <a:t> Inteligente</a:t>
            </a:r>
          </a:p>
          <a:p>
            <a:pPr lvl="2">
              <a:lnSpc>
                <a:spcPts val="2520"/>
              </a:lnSpc>
            </a:pPr>
            <a:r>
              <a:rPr lang="es-ES_tradnl" sz="2400" dirty="0">
                <a:solidFill>
                  <a:schemeClr val="bg1"/>
                </a:solidFill>
                <a:latin typeface="Montserrat"/>
              </a:rPr>
              <a:t>técnicas de aumento de datos </a:t>
            </a:r>
          </a:p>
          <a:p>
            <a:pPr>
              <a:lnSpc>
                <a:spcPts val="2520"/>
              </a:lnSpc>
            </a:pPr>
            <a:endParaRPr lang="es-ES_tradnl" sz="2400" dirty="0">
              <a:solidFill>
                <a:schemeClr val="bg1"/>
              </a:solidFill>
              <a:latin typeface="Montserrat"/>
            </a:endParaRPr>
          </a:p>
          <a:p>
            <a:pPr marL="342900" indent="-342900">
              <a:lnSpc>
                <a:spcPts val="2520"/>
              </a:lnSpc>
              <a:buFont typeface="Arial" panose="020B0604020202020204" pitchFamily="34" charset="0"/>
              <a:buChar char="•"/>
            </a:pPr>
            <a:r>
              <a:rPr lang="es-ES_tradnl" sz="2400" dirty="0">
                <a:solidFill>
                  <a:schemeClr val="bg1"/>
                </a:solidFill>
                <a:latin typeface="Montserrat"/>
              </a:rPr>
              <a:t>Realizar un entrenamiento con 28 </a:t>
            </a:r>
            <a:r>
              <a:rPr lang="es-ES_tradnl" sz="2400" dirty="0" err="1">
                <a:solidFill>
                  <a:schemeClr val="bg1"/>
                </a:solidFill>
                <a:latin typeface="Montserrat"/>
              </a:rPr>
              <a:t>supercategory</a:t>
            </a:r>
            <a:endParaRPr lang="es-ES_tradnl" sz="2400" dirty="0">
              <a:solidFill>
                <a:schemeClr val="bg1"/>
              </a:solidFill>
              <a:latin typeface="Montserrat"/>
            </a:endParaRPr>
          </a:p>
          <a:p>
            <a:pPr>
              <a:lnSpc>
                <a:spcPts val="2520"/>
              </a:lnSpc>
            </a:pPr>
            <a:r>
              <a:rPr lang="es-ES_tradnl" sz="2400" b="0" dirty="0">
                <a:solidFill>
                  <a:srgbClr val="D4D4D4"/>
                </a:solidFill>
                <a:effectLst/>
                <a:latin typeface="Consolas" panose="020B0609020204030204" pitchFamily="49" charset="0"/>
              </a:rPr>
              <a:t> </a:t>
            </a:r>
          </a:p>
          <a:p>
            <a:pPr algn="l">
              <a:lnSpc>
                <a:spcPts val="2520"/>
              </a:lnSpc>
            </a:pPr>
            <a:endParaRPr lang="en-US" sz="2400" dirty="0">
              <a:solidFill>
                <a:schemeClr val="bg1"/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cxnSp>
        <p:nvCxnSpPr>
          <p:cNvPr id="18" name="Conector recto 17">
            <a:extLst>
              <a:ext uri="{FF2B5EF4-FFF2-40B4-BE49-F238E27FC236}">
                <a16:creationId xmlns:a16="http://schemas.microsoft.com/office/drawing/2014/main" id="{C0D52BB5-BF3A-4D09-AE5A-36C7A36FA544}"/>
              </a:ext>
            </a:extLst>
          </p:cNvPr>
          <p:cNvCxnSpPr/>
          <p:nvPr/>
        </p:nvCxnSpPr>
        <p:spPr>
          <a:xfrm>
            <a:off x="9144000" y="2171700"/>
            <a:ext cx="0" cy="9296400"/>
          </a:xfrm>
          <a:prstGeom prst="line">
            <a:avLst/>
          </a:prstGeom>
          <a:ln w="76200"/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Freeform 3">
            <a:extLst>
              <a:ext uri="{FF2B5EF4-FFF2-40B4-BE49-F238E27FC236}">
                <a16:creationId xmlns:a16="http://schemas.microsoft.com/office/drawing/2014/main" id="{50E8486C-5C31-4E1B-9664-6C553F03FBF1}"/>
              </a:ext>
            </a:extLst>
          </p:cNvPr>
          <p:cNvSpPr/>
          <p:nvPr/>
        </p:nvSpPr>
        <p:spPr>
          <a:xfrm>
            <a:off x="11165773" y="2399395"/>
            <a:ext cx="998942" cy="770093"/>
          </a:xfrm>
          <a:custGeom>
            <a:avLst/>
            <a:gdLst/>
            <a:ahLst/>
            <a:cxnLst/>
            <a:rect l="l" t="t" r="r" b="b"/>
            <a:pathLst>
              <a:path w="998942" h="770093">
                <a:moveTo>
                  <a:pt x="0" y="0"/>
                </a:moveTo>
                <a:lnTo>
                  <a:pt x="998942" y="0"/>
                </a:lnTo>
                <a:lnTo>
                  <a:pt x="998942" y="770093"/>
                </a:lnTo>
                <a:lnTo>
                  <a:pt x="0" y="77009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21" name="Freeform 3">
            <a:extLst>
              <a:ext uri="{FF2B5EF4-FFF2-40B4-BE49-F238E27FC236}">
                <a16:creationId xmlns:a16="http://schemas.microsoft.com/office/drawing/2014/main" id="{A6D63FBC-CD6E-4B42-9125-4F0D61E14349}"/>
              </a:ext>
            </a:extLst>
          </p:cNvPr>
          <p:cNvSpPr/>
          <p:nvPr/>
        </p:nvSpPr>
        <p:spPr>
          <a:xfrm>
            <a:off x="14706600" y="2100267"/>
            <a:ext cx="998942" cy="770093"/>
          </a:xfrm>
          <a:custGeom>
            <a:avLst/>
            <a:gdLst/>
            <a:ahLst/>
            <a:cxnLst/>
            <a:rect l="l" t="t" r="r" b="b"/>
            <a:pathLst>
              <a:path w="998942" h="770093">
                <a:moveTo>
                  <a:pt x="0" y="0"/>
                </a:moveTo>
                <a:lnTo>
                  <a:pt x="998942" y="0"/>
                </a:lnTo>
                <a:lnTo>
                  <a:pt x="998942" y="770093"/>
                </a:lnTo>
                <a:lnTo>
                  <a:pt x="0" y="77009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686292">
            <a:off x="16139073" y="-2015502"/>
            <a:ext cx="4511165" cy="6723959"/>
          </a:xfrm>
          <a:custGeom>
            <a:avLst/>
            <a:gdLst/>
            <a:ahLst/>
            <a:cxnLst/>
            <a:rect l="l" t="t" r="r" b="b"/>
            <a:pathLst>
              <a:path w="4511165" h="6723959">
                <a:moveTo>
                  <a:pt x="0" y="0"/>
                </a:moveTo>
                <a:lnTo>
                  <a:pt x="4511165" y="0"/>
                </a:lnTo>
                <a:lnTo>
                  <a:pt x="4511165" y="6723959"/>
                </a:lnTo>
                <a:lnTo>
                  <a:pt x="0" y="672395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1435650">
            <a:off x="12613841" y="-1955104"/>
            <a:ext cx="4395681" cy="4395681"/>
          </a:xfrm>
          <a:custGeom>
            <a:avLst/>
            <a:gdLst/>
            <a:ahLst/>
            <a:cxnLst/>
            <a:rect l="l" t="t" r="r" b="b"/>
            <a:pathLst>
              <a:path w="4395681" h="4395681">
                <a:moveTo>
                  <a:pt x="0" y="0"/>
                </a:moveTo>
                <a:lnTo>
                  <a:pt x="4395681" y="0"/>
                </a:lnTo>
                <a:lnTo>
                  <a:pt x="4395681" y="4395681"/>
                </a:lnTo>
                <a:lnTo>
                  <a:pt x="0" y="439568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1435650">
            <a:off x="15320353" y="2498402"/>
            <a:ext cx="1588795" cy="1761769"/>
          </a:xfrm>
          <a:custGeom>
            <a:avLst/>
            <a:gdLst/>
            <a:ahLst/>
            <a:cxnLst/>
            <a:rect l="l" t="t" r="r" b="b"/>
            <a:pathLst>
              <a:path w="1588795" h="1761769">
                <a:moveTo>
                  <a:pt x="0" y="0"/>
                </a:moveTo>
                <a:lnTo>
                  <a:pt x="1588795" y="0"/>
                </a:lnTo>
                <a:lnTo>
                  <a:pt x="1588795" y="1761769"/>
                </a:lnTo>
                <a:lnTo>
                  <a:pt x="0" y="176176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514806" y="2264992"/>
            <a:ext cx="8857793" cy="4707308"/>
          </a:xfrm>
          <a:custGeom>
            <a:avLst/>
            <a:gdLst/>
            <a:ahLst/>
            <a:cxnLst/>
            <a:rect l="l" t="t" r="r" b="b"/>
            <a:pathLst>
              <a:path w="14874691" h="7437346">
                <a:moveTo>
                  <a:pt x="0" y="0"/>
                </a:moveTo>
                <a:lnTo>
                  <a:pt x="14874692" y="0"/>
                </a:lnTo>
                <a:lnTo>
                  <a:pt x="14874692" y="7437346"/>
                </a:lnTo>
                <a:lnTo>
                  <a:pt x="0" y="743734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514806" y="556452"/>
            <a:ext cx="13296900" cy="120558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9000" b="1" dirty="0" err="1">
                <a:solidFill>
                  <a:schemeClr val="bg1"/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Métricas</a:t>
            </a:r>
            <a:r>
              <a:rPr lang="en-US" sz="9000" b="1" dirty="0">
                <a:solidFill>
                  <a:schemeClr val="bg1"/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 entre </a:t>
            </a:r>
            <a:r>
              <a:rPr lang="en-US" sz="9000" b="1" dirty="0" err="1">
                <a:solidFill>
                  <a:schemeClr val="bg1"/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modelos</a:t>
            </a:r>
            <a:r>
              <a:rPr lang="en-US" sz="9000" b="1" dirty="0">
                <a:solidFill>
                  <a:schemeClr val="bg1"/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 </a:t>
            </a:r>
          </a:p>
        </p:txBody>
      </p:sp>
      <p:pic>
        <p:nvPicPr>
          <p:cNvPr id="8" name="Imagen 7">
            <a:extLst>
              <a:ext uri="{FF2B5EF4-FFF2-40B4-BE49-F238E27FC236}">
                <a16:creationId xmlns:a16="http://schemas.microsoft.com/office/drawing/2014/main" id="{EFE916A4-5581-40B7-BDB7-6F97B70A4283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 flipV="1">
            <a:off x="9263751" y="5512569"/>
            <a:ext cx="8857793" cy="4428897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686292">
            <a:off x="16139073" y="-2015502"/>
            <a:ext cx="4511165" cy="6723959"/>
          </a:xfrm>
          <a:custGeom>
            <a:avLst/>
            <a:gdLst/>
            <a:ahLst/>
            <a:cxnLst/>
            <a:rect l="l" t="t" r="r" b="b"/>
            <a:pathLst>
              <a:path w="4511165" h="6723959">
                <a:moveTo>
                  <a:pt x="0" y="0"/>
                </a:moveTo>
                <a:lnTo>
                  <a:pt x="4511165" y="0"/>
                </a:lnTo>
                <a:lnTo>
                  <a:pt x="4511165" y="6723959"/>
                </a:lnTo>
                <a:lnTo>
                  <a:pt x="0" y="672395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1435650">
            <a:off x="12613841" y="-1955104"/>
            <a:ext cx="4395681" cy="4395681"/>
          </a:xfrm>
          <a:custGeom>
            <a:avLst/>
            <a:gdLst/>
            <a:ahLst/>
            <a:cxnLst/>
            <a:rect l="l" t="t" r="r" b="b"/>
            <a:pathLst>
              <a:path w="4395681" h="4395681">
                <a:moveTo>
                  <a:pt x="0" y="0"/>
                </a:moveTo>
                <a:lnTo>
                  <a:pt x="4395681" y="0"/>
                </a:lnTo>
                <a:lnTo>
                  <a:pt x="4395681" y="4395681"/>
                </a:lnTo>
                <a:lnTo>
                  <a:pt x="0" y="439568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1435650">
            <a:off x="15320353" y="2498402"/>
            <a:ext cx="1588795" cy="1761769"/>
          </a:xfrm>
          <a:custGeom>
            <a:avLst/>
            <a:gdLst/>
            <a:ahLst/>
            <a:cxnLst/>
            <a:rect l="l" t="t" r="r" b="b"/>
            <a:pathLst>
              <a:path w="1588795" h="1761769">
                <a:moveTo>
                  <a:pt x="0" y="0"/>
                </a:moveTo>
                <a:lnTo>
                  <a:pt x="1588795" y="0"/>
                </a:lnTo>
                <a:lnTo>
                  <a:pt x="1588795" y="1761769"/>
                </a:lnTo>
                <a:lnTo>
                  <a:pt x="0" y="176176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942914" y="2400300"/>
            <a:ext cx="14874691" cy="7437346"/>
          </a:xfrm>
          <a:custGeom>
            <a:avLst/>
            <a:gdLst/>
            <a:ahLst/>
            <a:cxnLst/>
            <a:rect l="l" t="t" r="r" b="b"/>
            <a:pathLst>
              <a:path w="14874691" h="7437346">
                <a:moveTo>
                  <a:pt x="0" y="0"/>
                </a:moveTo>
                <a:lnTo>
                  <a:pt x="14874692" y="0"/>
                </a:lnTo>
                <a:lnTo>
                  <a:pt x="14874692" y="7437346"/>
                </a:lnTo>
                <a:lnTo>
                  <a:pt x="0" y="7437346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028700" y="1104900"/>
            <a:ext cx="10225005" cy="12055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9000" b="1" dirty="0" err="1">
                <a:solidFill>
                  <a:schemeClr val="bg1"/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Mejor</a:t>
            </a:r>
            <a:r>
              <a:rPr lang="en-US" sz="9000" b="1" dirty="0">
                <a:solidFill>
                  <a:schemeClr val="bg1"/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 </a:t>
            </a:r>
            <a:r>
              <a:rPr lang="en-US" sz="9000" b="1" dirty="0" err="1">
                <a:solidFill>
                  <a:schemeClr val="bg1"/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Métricas</a:t>
            </a:r>
            <a:endParaRPr lang="en-US" sz="9000" b="1" dirty="0">
              <a:solidFill>
                <a:schemeClr val="bg1"/>
              </a:solidFill>
              <a:latin typeface="Migra Ultra-Bold"/>
              <a:ea typeface="Migra Ultra-Bold"/>
              <a:cs typeface="Migra Ultra-Bold"/>
              <a:sym typeface="Migra Ultra-Bold"/>
            </a:endParaRPr>
          </a:p>
        </p:txBody>
      </p:sp>
    </p:spTree>
    <p:extLst>
      <p:ext uri="{BB962C8B-B14F-4D97-AF65-F5344CB8AC3E}">
        <p14:creationId xmlns:p14="http://schemas.microsoft.com/office/powerpoint/2010/main" val="179144099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686292">
            <a:off x="16139073" y="-2015502"/>
            <a:ext cx="4511165" cy="6723959"/>
          </a:xfrm>
          <a:custGeom>
            <a:avLst/>
            <a:gdLst/>
            <a:ahLst/>
            <a:cxnLst/>
            <a:rect l="l" t="t" r="r" b="b"/>
            <a:pathLst>
              <a:path w="4511165" h="6723959">
                <a:moveTo>
                  <a:pt x="0" y="0"/>
                </a:moveTo>
                <a:lnTo>
                  <a:pt x="4511165" y="0"/>
                </a:lnTo>
                <a:lnTo>
                  <a:pt x="4511165" y="6723959"/>
                </a:lnTo>
                <a:lnTo>
                  <a:pt x="0" y="672395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1435650">
            <a:off x="12613841" y="-1955104"/>
            <a:ext cx="4395681" cy="4395681"/>
          </a:xfrm>
          <a:custGeom>
            <a:avLst/>
            <a:gdLst/>
            <a:ahLst/>
            <a:cxnLst/>
            <a:rect l="l" t="t" r="r" b="b"/>
            <a:pathLst>
              <a:path w="4395681" h="4395681">
                <a:moveTo>
                  <a:pt x="0" y="0"/>
                </a:moveTo>
                <a:lnTo>
                  <a:pt x="4395681" y="0"/>
                </a:lnTo>
                <a:lnTo>
                  <a:pt x="4395681" y="4395681"/>
                </a:lnTo>
                <a:lnTo>
                  <a:pt x="0" y="4395681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1435650">
            <a:off x="15320353" y="2498402"/>
            <a:ext cx="1588795" cy="1761769"/>
          </a:xfrm>
          <a:custGeom>
            <a:avLst/>
            <a:gdLst/>
            <a:ahLst/>
            <a:cxnLst/>
            <a:rect l="l" t="t" r="r" b="b"/>
            <a:pathLst>
              <a:path w="1588795" h="1761769">
                <a:moveTo>
                  <a:pt x="0" y="0"/>
                </a:moveTo>
                <a:lnTo>
                  <a:pt x="1588795" y="0"/>
                </a:lnTo>
                <a:lnTo>
                  <a:pt x="1588795" y="1761769"/>
                </a:lnTo>
                <a:lnTo>
                  <a:pt x="0" y="1761769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9144000" y="2400300"/>
            <a:ext cx="8743570" cy="5825403"/>
          </a:xfrm>
          <a:custGeom>
            <a:avLst/>
            <a:gdLst/>
            <a:ahLst/>
            <a:cxnLst/>
            <a:rect l="l" t="t" r="r" b="b"/>
            <a:pathLst>
              <a:path w="8743570" h="5825403">
                <a:moveTo>
                  <a:pt x="0" y="0"/>
                </a:moveTo>
                <a:lnTo>
                  <a:pt x="8743570" y="0"/>
                </a:lnTo>
                <a:lnTo>
                  <a:pt x="8743570" y="5825403"/>
                </a:lnTo>
                <a:lnTo>
                  <a:pt x="0" y="582540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028700" y="2601152"/>
            <a:ext cx="7960894" cy="5970671"/>
          </a:xfrm>
          <a:custGeom>
            <a:avLst/>
            <a:gdLst/>
            <a:ahLst/>
            <a:cxnLst/>
            <a:rect l="l" t="t" r="r" b="b"/>
            <a:pathLst>
              <a:path w="7960894" h="5970671">
                <a:moveTo>
                  <a:pt x="0" y="0"/>
                </a:moveTo>
                <a:lnTo>
                  <a:pt x="7960894" y="0"/>
                </a:lnTo>
                <a:lnTo>
                  <a:pt x="7960894" y="5970671"/>
                </a:lnTo>
                <a:lnTo>
                  <a:pt x="0" y="5970671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028700" y="1104900"/>
            <a:ext cx="10225005" cy="12055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9000" b="1">
                <a:solidFill>
                  <a:schemeClr val="bg1"/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Métricas</a:t>
            </a: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4507900">
            <a:off x="13427116" y="2495872"/>
            <a:ext cx="7085175" cy="10560558"/>
          </a:xfrm>
          <a:custGeom>
            <a:avLst/>
            <a:gdLst/>
            <a:ahLst/>
            <a:cxnLst/>
            <a:rect l="l" t="t" r="r" b="b"/>
            <a:pathLst>
              <a:path w="7085175" h="10560558">
                <a:moveTo>
                  <a:pt x="0" y="0"/>
                </a:moveTo>
                <a:lnTo>
                  <a:pt x="7085174" y="0"/>
                </a:lnTo>
                <a:lnTo>
                  <a:pt x="7085174" y="10560558"/>
                </a:lnTo>
                <a:lnTo>
                  <a:pt x="0" y="105605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2385956">
            <a:off x="12577894" y="-1488576"/>
            <a:ext cx="6903797" cy="6903797"/>
          </a:xfrm>
          <a:custGeom>
            <a:avLst/>
            <a:gdLst/>
            <a:ahLst/>
            <a:cxnLst/>
            <a:rect l="l" t="t" r="r" b="b"/>
            <a:pathLst>
              <a:path w="6903797" h="6903797">
                <a:moveTo>
                  <a:pt x="0" y="0"/>
                </a:moveTo>
                <a:lnTo>
                  <a:pt x="6903797" y="0"/>
                </a:lnTo>
                <a:lnTo>
                  <a:pt x="6903797" y="6903798"/>
                </a:lnTo>
                <a:lnTo>
                  <a:pt x="0" y="690379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2385956">
            <a:off x="11273069" y="4597619"/>
            <a:ext cx="2495341" cy="2767011"/>
          </a:xfrm>
          <a:custGeom>
            <a:avLst/>
            <a:gdLst/>
            <a:ahLst/>
            <a:cxnLst/>
            <a:rect l="l" t="t" r="r" b="b"/>
            <a:pathLst>
              <a:path w="2495341" h="2767011">
                <a:moveTo>
                  <a:pt x="0" y="0"/>
                </a:moveTo>
                <a:lnTo>
                  <a:pt x="2495341" y="0"/>
                </a:lnTo>
                <a:lnTo>
                  <a:pt x="2495341" y="2767011"/>
                </a:lnTo>
                <a:lnTo>
                  <a:pt x="0" y="276701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028700" y="1963323"/>
            <a:ext cx="6644384" cy="7492794"/>
          </a:xfrm>
          <a:custGeom>
            <a:avLst/>
            <a:gdLst/>
            <a:ahLst/>
            <a:cxnLst/>
            <a:rect l="l" t="t" r="r" b="b"/>
            <a:pathLst>
              <a:path w="6644384" h="7492794">
                <a:moveTo>
                  <a:pt x="0" y="0"/>
                </a:moveTo>
                <a:lnTo>
                  <a:pt x="6644384" y="0"/>
                </a:lnTo>
                <a:lnTo>
                  <a:pt x="6644384" y="7492793"/>
                </a:lnTo>
                <a:lnTo>
                  <a:pt x="0" y="749279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r="-100812" b="-34668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9717823" y="1885954"/>
            <a:ext cx="6715789" cy="7570162"/>
          </a:xfrm>
          <a:custGeom>
            <a:avLst/>
            <a:gdLst/>
            <a:ahLst/>
            <a:cxnLst/>
            <a:rect l="l" t="t" r="r" b="b"/>
            <a:pathLst>
              <a:path w="6715789" h="7570162">
                <a:moveTo>
                  <a:pt x="0" y="0"/>
                </a:moveTo>
                <a:lnTo>
                  <a:pt x="6715789" y="0"/>
                </a:lnTo>
                <a:lnTo>
                  <a:pt x="6715789" y="7570162"/>
                </a:lnTo>
                <a:lnTo>
                  <a:pt x="0" y="757016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r="-99565" b="-33888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0306826" y="606736"/>
            <a:ext cx="5938714" cy="8434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87"/>
              </a:lnSpc>
            </a:pPr>
            <a:r>
              <a:rPr lang="en-US" sz="6287" b="1">
                <a:solidFill>
                  <a:schemeClr val="bg1"/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Predicción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81535" y="606736"/>
            <a:ext cx="5938714" cy="8434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87"/>
              </a:lnSpc>
            </a:pPr>
            <a:r>
              <a:rPr lang="en-US" sz="6287" b="1">
                <a:solidFill>
                  <a:schemeClr val="bg1"/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Referencia</a:t>
            </a: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4507900">
            <a:off x="13427116" y="2495872"/>
            <a:ext cx="7085175" cy="10560558"/>
          </a:xfrm>
          <a:custGeom>
            <a:avLst/>
            <a:gdLst/>
            <a:ahLst/>
            <a:cxnLst/>
            <a:rect l="l" t="t" r="r" b="b"/>
            <a:pathLst>
              <a:path w="7085175" h="10560558">
                <a:moveTo>
                  <a:pt x="0" y="0"/>
                </a:moveTo>
                <a:lnTo>
                  <a:pt x="7085174" y="0"/>
                </a:lnTo>
                <a:lnTo>
                  <a:pt x="7085174" y="10560558"/>
                </a:lnTo>
                <a:lnTo>
                  <a:pt x="0" y="105605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2385956">
            <a:off x="12577894" y="-1488576"/>
            <a:ext cx="6903797" cy="6903797"/>
          </a:xfrm>
          <a:custGeom>
            <a:avLst/>
            <a:gdLst/>
            <a:ahLst/>
            <a:cxnLst/>
            <a:rect l="l" t="t" r="r" b="b"/>
            <a:pathLst>
              <a:path w="6903797" h="6903797">
                <a:moveTo>
                  <a:pt x="0" y="0"/>
                </a:moveTo>
                <a:lnTo>
                  <a:pt x="6903797" y="0"/>
                </a:lnTo>
                <a:lnTo>
                  <a:pt x="6903797" y="6903798"/>
                </a:lnTo>
                <a:lnTo>
                  <a:pt x="0" y="690379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2385956">
            <a:off x="11273069" y="4597619"/>
            <a:ext cx="2495341" cy="2767011"/>
          </a:xfrm>
          <a:custGeom>
            <a:avLst/>
            <a:gdLst/>
            <a:ahLst/>
            <a:cxnLst/>
            <a:rect l="l" t="t" r="r" b="b"/>
            <a:pathLst>
              <a:path w="2495341" h="2767011">
                <a:moveTo>
                  <a:pt x="0" y="0"/>
                </a:moveTo>
                <a:lnTo>
                  <a:pt x="2495341" y="0"/>
                </a:lnTo>
                <a:lnTo>
                  <a:pt x="2495341" y="2767011"/>
                </a:lnTo>
                <a:lnTo>
                  <a:pt x="0" y="276701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028700" y="1963323"/>
            <a:ext cx="6644384" cy="7492794"/>
          </a:xfrm>
          <a:custGeom>
            <a:avLst/>
            <a:gdLst/>
            <a:ahLst/>
            <a:cxnLst/>
            <a:rect l="l" t="t" r="r" b="b"/>
            <a:pathLst>
              <a:path w="6644384" h="7492794">
                <a:moveTo>
                  <a:pt x="0" y="0"/>
                </a:moveTo>
                <a:lnTo>
                  <a:pt x="6644384" y="0"/>
                </a:lnTo>
                <a:lnTo>
                  <a:pt x="6644384" y="7492793"/>
                </a:lnTo>
                <a:lnTo>
                  <a:pt x="0" y="7492793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100812" b="-34668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9717823" y="1885954"/>
            <a:ext cx="6715789" cy="7570162"/>
          </a:xfrm>
          <a:custGeom>
            <a:avLst/>
            <a:gdLst/>
            <a:ahLst/>
            <a:cxnLst/>
            <a:rect l="l" t="t" r="r" b="b"/>
            <a:pathLst>
              <a:path w="6715789" h="7570162">
                <a:moveTo>
                  <a:pt x="0" y="0"/>
                </a:moveTo>
                <a:lnTo>
                  <a:pt x="6715789" y="0"/>
                </a:lnTo>
                <a:lnTo>
                  <a:pt x="6715789" y="7570162"/>
                </a:lnTo>
                <a:lnTo>
                  <a:pt x="0" y="7570162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l="-99565" b="-33888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0306826" y="606736"/>
            <a:ext cx="5938714" cy="8434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87"/>
              </a:lnSpc>
            </a:pPr>
            <a:r>
              <a:rPr lang="en-US" sz="6287" b="1">
                <a:solidFill>
                  <a:schemeClr val="bg1"/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Predicción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81535" y="606736"/>
            <a:ext cx="5938714" cy="8434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87"/>
              </a:lnSpc>
            </a:pPr>
            <a:r>
              <a:rPr lang="en-US" sz="6287" b="1">
                <a:solidFill>
                  <a:schemeClr val="bg1"/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Referencia</a:t>
            </a: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4507900">
            <a:off x="13427116" y="2495872"/>
            <a:ext cx="7085175" cy="10560558"/>
          </a:xfrm>
          <a:custGeom>
            <a:avLst/>
            <a:gdLst/>
            <a:ahLst/>
            <a:cxnLst/>
            <a:rect l="l" t="t" r="r" b="b"/>
            <a:pathLst>
              <a:path w="7085175" h="10560558">
                <a:moveTo>
                  <a:pt x="0" y="0"/>
                </a:moveTo>
                <a:lnTo>
                  <a:pt x="7085174" y="0"/>
                </a:lnTo>
                <a:lnTo>
                  <a:pt x="7085174" y="10560558"/>
                </a:lnTo>
                <a:lnTo>
                  <a:pt x="0" y="105605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2385956">
            <a:off x="12577894" y="-1488576"/>
            <a:ext cx="6903797" cy="6903797"/>
          </a:xfrm>
          <a:custGeom>
            <a:avLst/>
            <a:gdLst/>
            <a:ahLst/>
            <a:cxnLst/>
            <a:rect l="l" t="t" r="r" b="b"/>
            <a:pathLst>
              <a:path w="6903797" h="6903797">
                <a:moveTo>
                  <a:pt x="0" y="0"/>
                </a:moveTo>
                <a:lnTo>
                  <a:pt x="6903797" y="0"/>
                </a:lnTo>
                <a:lnTo>
                  <a:pt x="6903797" y="6903798"/>
                </a:lnTo>
                <a:lnTo>
                  <a:pt x="0" y="6903798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2385956">
            <a:off x="11273069" y="4597619"/>
            <a:ext cx="2495341" cy="2767011"/>
          </a:xfrm>
          <a:custGeom>
            <a:avLst/>
            <a:gdLst/>
            <a:ahLst/>
            <a:cxnLst/>
            <a:rect l="l" t="t" r="r" b="b"/>
            <a:pathLst>
              <a:path w="2495341" h="2767011">
                <a:moveTo>
                  <a:pt x="0" y="0"/>
                </a:moveTo>
                <a:lnTo>
                  <a:pt x="2495341" y="0"/>
                </a:lnTo>
                <a:lnTo>
                  <a:pt x="2495341" y="2767011"/>
                </a:lnTo>
                <a:lnTo>
                  <a:pt x="0" y="2767011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2447491" y="2362600"/>
            <a:ext cx="13342745" cy="2540590"/>
          </a:xfrm>
          <a:custGeom>
            <a:avLst/>
            <a:gdLst/>
            <a:ahLst/>
            <a:cxnLst/>
            <a:rect l="l" t="t" r="r" b="b"/>
            <a:pathLst>
              <a:path w="13342745" h="2540590">
                <a:moveTo>
                  <a:pt x="0" y="0"/>
                </a:moveTo>
                <a:lnTo>
                  <a:pt x="13342745" y="0"/>
                </a:lnTo>
                <a:lnTo>
                  <a:pt x="13342745" y="2540590"/>
                </a:lnTo>
                <a:lnTo>
                  <a:pt x="0" y="2540590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t="-297169"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2627405" y="6816152"/>
            <a:ext cx="13402387" cy="2442148"/>
          </a:xfrm>
          <a:custGeom>
            <a:avLst/>
            <a:gdLst/>
            <a:ahLst/>
            <a:cxnLst/>
            <a:rect l="l" t="t" r="r" b="b"/>
            <a:pathLst>
              <a:path w="13402387" h="2442148">
                <a:moveTo>
                  <a:pt x="0" y="0"/>
                </a:moveTo>
                <a:lnTo>
                  <a:pt x="13402388" y="0"/>
                </a:lnTo>
                <a:lnTo>
                  <a:pt x="13402388" y="2442148"/>
                </a:lnTo>
                <a:lnTo>
                  <a:pt x="0" y="2442148"/>
                </a:lnTo>
                <a:lnTo>
                  <a:pt x="0" y="0"/>
                </a:lnTo>
                <a:close/>
              </a:path>
            </a:pathLst>
          </a:custGeom>
          <a:blipFill>
            <a:blip r:embed="rId9"/>
            <a:stretch>
              <a:fillRect t="-315026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381535" y="5559160"/>
            <a:ext cx="5938714" cy="8434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87"/>
              </a:lnSpc>
            </a:pPr>
            <a:r>
              <a:rPr lang="en-US" sz="6287" b="1">
                <a:solidFill>
                  <a:schemeClr val="bg1"/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Predicción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381535" y="606736"/>
            <a:ext cx="5938714" cy="84343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287"/>
              </a:lnSpc>
            </a:pPr>
            <a:r>
              <a:rPr lang="en-US" sz="6287" b="1">
                <a:solidFill>
                  <a:schemeClr val="bg1"/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Referencia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9469168" y="2296710"/>
            <a:ext cx="7790132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chemeClr val="bg1">
                    <a:lumMod val="9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IMÁGENES Y CARACTERÍSTICAS</a:t>
            </a:r>
          </a:p>
        </p:txBody>
      </p:sp>
      <p:sp>
        <p:nvSpPr>
          <p:cNvPr id="3" name="TextBox 3"/>
          <p:cNvSpPr txBox="1"/>
          <p:nvPr/>
        </p:nvSpPr>
        <p:spPr>
          <a:xfrm>
            <a:off x="9469168" y="3981699"/>
            <a:ext cx="7790132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chemeClr val="bg1">
                    <a:lumMod val="9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ANÁLISIS DE LAS ANOTACIONES</a:t>
            </a:r>
          </a:p>
        </p:txBody>
      </p:sp>
      <p:sp>
        <p:nvSpPr>
          <p:cNvPr id="4" name="TextBox 4"/>
          <p:cNvSpPr txBox="1"/>
          <p:nvPr/>
        </p:nvSpPr>
        <p:spPr>
          <a:xfrm>
            <a:off x="9469168" y="5719946"/>
            <a:ext cx="7790132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chemeClr val="bg1">
                    <a:lumMod val="9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SELECCIÓN DEL MODELO</a:t>
            </a:r>
          </a:p>
        </p:txBody>
      </p:sp>
      <p:sp>
        <p:nvSpPr>
          <p:cNvPr id="5" name="TextBox 5"/>
          <p:cNvSpPr txBox="1"/>
          <p:nvPr/>
        </p:nvSpPr>
        <p:spPr>
          <a:xfrm>
            <a:off x="9469168" y="7465428"/>
            <a:ext cx="7790132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chemeClr val="bg1">
                    <a:lumMod val="9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ENTRENAMIENTO 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9469168" y="9142700"/>
            <a:ext cx="7790132" cy="3067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chemeClr val="bg1">
                    <a:lumMod val="9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RESULTADOS Y CONCLUSIONES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9857964" y="1336590"/>
            <a:ext cx="7012541" cy="9380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15"/>
              </a:lnSpc>
            </a:pPr>
            <a:r>
              <a:rPr lang="en-US" sz="6500" b="1" spc="130">
                <a:solidFill>
                  <a:schemeClr val="bg1">
                    <a:lumMod val="95000"/>
                  </a:schemeClr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01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9857964" y="3021579"/>
            <a:ext cx="7012541" cy="9380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15"/>
              </a:lnSpc>
            </a:pPr>
            <a:r>
              <a:rPr lang="en-US" sz="6500" b="1" spc="130">
                <a:solidFill>
                  <a:schemeClr val="bg1">
                    <a:lumMod val="95000"/>
                  </a:schemeClr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02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9857964" y="4759826"/>
            <a:ext cx="7012541" cy="9380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15"/>
              </a:lnSpc>
            </a:pPr>
            <a:r>
              <a:rPr lang="en-US" sz="6500" b="1" spc="130">
                <a:solidFill>
                  <a:schemeClr val="bg1">
                    <a:lumMod val="95000"/>
                  </a:schemeClr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06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9857964" y="6505308"/>
            <a:ext cx="7012541" cy="9380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15"/>
              </a:lnSpc>
            </a:pPr>
            <a:r>
              <a:rPr lang="en-US" sz="6500" b="1" spc="130">
                <a:solidFill>
                  <a:schemeClr val="bg1">
                    <a:lumMod val="95000"/>
                  </a:schemeClr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09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9857964" y="8182580"/>
            <a:ext cx="7012541" cy="93801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7215"/>
              </a:lnSpc>
            </a:pPr>
            <a:r>
              <a:rPr lang="en-US" sz="6500" b="1" spc="130">
                <a:solidFill>
                  <a:schemeClr val="bg1">
                    <a:lumMod val="95000"/>
                  </a:schemeClr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12</a:t>
            </a:r>
          </a:p>
        </p:txBody>
      </p:sp>
      <p:sp>
        <p:nvSpPr>
          <p:cNvPr id="12" name="TextBox 12"/>
          <p:cNvSpPr txBox="1"/>
          <p:nvPr/>
        </p:nvSpPr>
        <p:spPr>
          <a:xfrm>
            <a:off x="3545532" y="4095999"/>
            <a:ext cx="7428967" cy="243840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9000" b="1">
                <a:solidFill>
                  <a:schemeClr val="bg1">
                    <a:lumMod val="95000"/>
                  </a:schemeClr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Índice de </a:t>
            </a:r>
          </a:p>
          <a:p>
            <a:pPr algn="l">
              <a:lnSpc>
                <a:spcPts val="9000"/>
              </a:lnSpc>
            </a:pPr>
            <a:r>
              <a:rPr lang="en-US" sz="9000" b="1">
                <a:solidFill>
                  <a:schemeClr val="bg1">
                    <a:lumMod val="95000"/>
                  </a:schemeClr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contenidos</a:t>
            </a:r>
          </a:p>
        </p:txBody>
      </p:sp>
      <p:sp>
        <p:nvSpPr>
          <p:cNvPr id="13" name="Freeform 13"/>
          <p:cNvSpPr/>
          <p:nvPr/>
        </p:nvSpPr>
        <p:spPr>
          <a:xfrm rot="-2853876">
            <a:off x="-1607723" y="5026392"/>
            <a:ext cx="5121852" cy="7634196"/>
          </a:xfrm>
          <a:custGeom>
            <a:avLst/>
            <a:gdLst/>
            <a:ahLst/>
            <a:cxnLst/>
            <a:rect l="l" t="t" r="r" b="b"/>
            <a:pathLst>
              <a:path w="5121852" h="7634196">
                <a:moveTo>
                  <a:pt x="0" y="0"/>
                </a:moveTo>
                <a:lnTo>
                  <a:pt x="5121852" y="0"/>
                </a:lnTo>
                <a:lnTo>
                  <a:pt x="5121852" y="7634197"/>
                </a:lnTo>
                <a:lnTo>
                  <a:pt x="0" y="7634197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4" name="Freeform 14"/>
          <p:cNvSpPr/>
          <p:nvPr/>
        </p:nvSpPr>
        <p:spPr>
          <a:xfrm>
            <a:off x="-3121485" y="-2883998"/>
            <a:ext cx="6903797" cy="6903797"/>
          </a:xfrm>
          <a:custGeom>
            <a:avLst/>
            <a:gdLst/>
            <a:ahLst/>
            <a:cxnLst/>
            <a:rect l="l" t="t" r="r" b="b"/>
            <a:pathLst>
              <a:path w="6903797" h="6903797">
                <a:moveTo>
                  <a:pt x="0" y="0"/>
                </a:moveTo>
                <a:lnTo>
                  <a:pt x="6903797" y="0"/>
                </a:lnTo>
                <a:lnTo>
                  <a:pt x="6903797" y="6903797"/>
                </a:lnTo>
                <a:lnTo>
                  <a:pt x="0" y="690379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5" name="Freeform 15"/>
          <p:cNvSpPr/>
          <p:nvPr/>
        </p:nvSpPr>
        <p:spPr>
          <a:xfrm>
            <a:off x="-732704" y="3407645"/>
            <a:ext cx="3371815" cy="3738907"/>
          </a:xfrm>
          <a:custGeom>
            <a:avLst/>
            <a:gdLst/>
            <a:ahLst/>
            <a:cxnLst/>
            <a:rect l="l" t="t" r="r" b="b"/>
            <a:pathLst>
              <a:path w="3371815" h="3738907">
                <a:moveTo>
                  <a:pt x="0" y="0"/>
                </a:moveTo>
                <a:lnTo>
                  <a:pt x="3371814" y="0"/>
                </a:lnTo>
                <a:lnTo>
                  <a:pt x="3371814" y="3738908"/>
                </a:lnTo>
                <a:lnTo>
                  <a:pt x="0" y="3738908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546494" y="571500"/>
            <a:ext cx="11721706" cy="31019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500"/>
              </a:lnSpc>
            </a:pPr>
            <a:r>
              <a:rPr lang="es-ES" sz="11500" b="1" dirty="0">
                <a:solidFill>
                  <a:schemeClr val="bg1"/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Resultados</a:t>
            </a:r>
            <a:r>
              <a:rPr lang="en-US" sz="11500" b="1" dirty="0">
                <a:solidFill>
                  <a:schemeClr val="bg1"/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 y </a:t>
            </a:r>
            <a:r>
              <a:rPr lang="es-ES" sz="11500" b="1" dirty="0">
                <a:solidFill>
                  <a:schemeClr val="bg1"/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conclusiones</a:t>
            </a:r>
          </a:p>
        </p:txBody>
      </p:sp>
      <p:sp>
        <p:nvSpPr>
          <p:cNvPr id="3" name="Freeform 3"/>
          <p:cNvSpPr/>
          <p:nvPr/>
        </p:nvSpPr>
        <p:spPr>
          <a:xfrm rot="13307967">
            <a:off x="14250409" y="5098881"/>
            <a:ext cx="5121852" cy="7634196"/>
          </a:xfrm>
          <a:custGeom>
            <a:avLst/>
            <a:gdLst/>
            <a:ahLst/>
            <a:cxnLst/>
            <a:rect l="l" t="t" r="r" b="b"/>
            <a:pathLst>
              <a:path w="5121852" h="7634196">
                <a:moveTo>
                  <a:pt x="0" y="0"/>
                </a:moveTo>
                <a:lnTo>
                  <a:pt x="5121851" y="0"/>
                </a:lnTo>
                <a:lnTo>
                  <a:pt x="5121851" y="7634196"/>
                </a:lnTo>
                <a:lnTo>
                  <a:pt x="0" y="763419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2270815">
            <a:off x="13660029" y="-2151471"/>
            <a:ext cx="6903797" cy="6903797"/>
          </a:xfrm>
          <a:custGeom>
            <a:avLst/>
            <a:gdLst/>
            <a:ahLst/>
            <a:cxnLst/>
            <a:rect l="l" t="t" r="r" b="b"/>
            <a:pathLst>
              <a:path w="6903797" h="6903797">
                <a:moveTo>
                  <a:pt x="0" y="0"/>
                </a:moveTo>
                <a:lnTo>
                  <a:pt x="6903797" y="0"/>
                </a:lnTo>
                <a:lnTo>
                  <a:pt x="6903797" y="6903797"/>
                </a:lnTo>
                <a:lnTo>
                  <a:pt x="0" y="690379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-2270815">
            <a:off x="15790749" y="2995599"/>
            <a:ext cx="3371815" cy="3738907"/>
          </a:xfrm>
          <a:custGeom>
            <a:avLst/>
            <a:gdLst/>
            <a:ahLst/>
            <a:cxnLst/>
            <a:rect l="l" t="t" r="r" b="b"/>
            <a:pathLst>
              <a:path w="3371815" h="3738907">
                <a:moveTo>
                  <a:pt x="0" y="0"/>
                </a:moveTo>
                <a:lnTo>
                  <a:pt x="3371815" y="0"/>
                </a:lnTo>
                <a:lnTo>
                  <a:pt x="3371815" y="3738907"/>
                </a:lnTo>
                <a:lnTo>
                  <a:pt x="0" y="373890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3">
            <a:extLst>
              <a:ext uri="{FF2B5EF4-FFF2-40B4-BE49-F238E27FC236}">
                <a16:creationId xmlns:a16="http://schemas.microsoft.com/office/drawing/2014/main" id="{F3960B21-8BCC-46E2-8254-AA7202D06776}"/>
              </a:ext>
            </a:extLst>
          </p:cNvPr>
          <p:cNvSpPr txBox="1"/>
          <p:nvPr/>
        </p:nvSpPr>
        <p:spPr>
          <a:xfrm>
            <a:off x="861886" y="5129284"/>
            <a:ext cx="8308272" cy="6497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88620" lvl="1" indent="-194310" algn="l">
              <a:lnSpc>
                <a:spcPts val="2520"/>
              </a:lnSpc>
              <a:buFont typeface="Arial"/>
              <a:buChar char="•"/>
            </a:pPr>
            <a:r>
              <a:rPr lang="en-US" sz="280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Se entrenó un modelo YOLO11 con un nivel de clasificacion de XX y de mAP de XX</a:t>
            </a:r>
          </a:p>
        </p:txBody>
      </p:sp>
      <p:sp>
        <p:nvSpPr>
          <p:cNvPr id="7" name="TextBox 4">
            <a:extLst>
              <a:ext uri="{FF2B5EF4-FFF2-40B4-BE49-F238E27FC236}">
                <a16:creationId xmlns:a16="http://schemas.microsoft.com/office/drawing/2014/main" id="{E2B58FCF-213C-4831-8DA9-210844B9F81D}"/>
              </a:ext>
            </a:extLst>
          </p:cNvPr>
          <p:cNvSpPr txBox="1"/>
          <p:nvPr/>
        </p:nvSpPr>
        <p:spPr>
          <a:xfrm>
            <a:off x="861886" y="7379089"/>
            <a:ext cx="8308272" cy="64979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marL="388620" lvl="1" indent="-194310" algn="l">
              <a:lnSpc>
                <a:spcPts val="2520"/>
              </a:lnSpc>
              <a:buFont typeface="Arial"/>
              <a:buChar char="•"/>
            </a:pPr>
            <a:r>
              <a:rPr lang="en-US" sz="2800">
                <a:solidFill>
                  <a:schemeClr val="bg1"/>
                </a:solidFill>
                <a:latin typeface="Montserrat"/>
                <a:ea typeface="Montserrat"/>
                <a:cs typeface="Montserrat"/>
                <a:sym typeface="Montserrat"/>
              </a:rPr>
              <a:t>Se realizaron múltiples pruebas con varias clases</a:t>
            </a:r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4480598" y="2608278"/>
            <a:ext cx="9936957" cy="230467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7219"/>
              </a:lnSpc>
            </a:pPr>
            <a:r>
              <a:rPr lang="en-US" sz="17219" b="1">
                <a:solidFill>
                  <a:schemeClr val="bg1"/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Gracias</a:t>
            </a:r>
          </a:p>
        </p:txBody>
      </p:sp>
      <p:sp>
        <p:nvSpPr>
          <p:cNvPr id="5" name="Freeform 5"/>
          <p:cNvSpPr/>
          <p:nvPr/>
        </p:nvSpPr>
        <p:spPr>
          <a:xfrm rot="2121943">
            <a:off x="15596687" y="57005"/>
            <a:ext cx="7085175" cy="10560558"/>
          </a:xfrm>
          <a:custGeom>
            <a:avLst/>
            <a:gdLst/>
            <a:ahLst/>
            <a:cxnLst/>
            <a:rect l="l" t="t" r="r" b="b"/>
            <a:pathLst>
              <a:path w="7085175" h="10560558">
                <a:moveTo>
                  <a:pt x="0" y="0"/>
                </a:moveTo>
                <a:lnTo>
                  <a:pt x="7085175" y="0"/>
                </a:lnTo>
                <a:lnTo>
                  <a:pt x="7085175" y="10560558"/>
                </a:lnTo>
                <a:lnTo>
                  <a:pt x="0" y="10560558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-2423199" y="-1566513"/>
            <a:ext cx="6903797" cy="6903797"/>
          </a:xfrm>
          <a:custGeom>
            <a:avLst/>
            <a:gdLst/>
            <a:ahLst/>
            <a:cxnLst/>
            <a:rect l="l" t="t" r="r" b="b"/>
            <a:pathLst>
              <a:path w="6903797" h="6903797">
                <a:moveTo>
                  <a:pt x="0" y="0"/>
                </a:moveTo>
                <a:lnTo>
                  <a:pt x="6903798" y="0"/>
                </a:lnTo>
                <a:lnTo>
                  <a:pt x="6903798" y="6903797"/>
                </a:lnTo>
                <a:lnTo>
                  <a:pt x="0" y="690379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3915019" y="7721649"/>
            <a:ext cx="4626961" cy="5130703"/>
          </a:xfrm>
          <a:custGeom>
            <a:avLst/>
            <a:gdLst/>
            <a:ahLst/>
            <a:cxnLst/>
            <a:rect l="l" t="t" r="r" b="b"/>
            <a:pathLst>
              <a:path w="4626961" h="5130703">
                <a:moveTo>
                  <a:pt x="0" y="0"/>
                </a:moveTo>
                <a:lnTo>
                  <a:pt x="4626961" y="0"/>
                </a:lnTo>
                <a:lnTo>
                  <a:pt x="4626961" y="5130702"/>
                </a:lnTo>
                <a:lnTo>
                  <a:pt x="0" y="5130702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5248275"/>
            <a:ext cx="11721706" cy="31019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500"/>
              </a:lnSpc>
            </a:pPr>
            <a:r>
              <a:rPr lang="en-US" sz="11500" b="1" dirty="0" err="1">
                <a:solidFill>
                  <a:schemeClr val="bg1">
                    <a:lumMod val="95000"/>
                  </a:schemeClr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Imágenes</a:t>
            </a:r>
            <a:r>
              <a:rPr lang="en-US" sz="11500" b="1" dirty="0">
                <a:solidFill>
                  <a:schemeClr val="bg1">
                    <a:lumMod val="95000"/>
                  </a:schemeClr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 y </a:t>
            </a:r>
            <a:r>
              <a:rPr lang="en-US" sz="11500" b="1" dirty="0" err="1">
                <a:solidFill>
                  <a:schemeClr val="bg1">
                    <a:lumMod val="95000"/>
                  </a:schemeClr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características</a:t>
            </a:r>
            <a:endParaRPr lang="en-US" sz="11500" b="1" dirty="0">
              <a:solidFill>
                <a:schemeClr val="bg1">
                  <a:lumMod val="95000"/>
                </a:schemeClr>
              </a:solidFill>
              <a:latin typeface="Migra Ultra-Bold"/>
              <a:ea typeface="Migra Ultra-Bold"/>
              <a:cs typeface="Migra Ultra-Bold"/>
              <a:sym typeface="Migra Ultra-Bold"/>
            </a:endParaRPr>
          </a:p>
        </p:txBody>
      </p:sp>
      <p:sp>
        <p:nvSpPr>
          <p:cNvPr id="3" name="Freeform 3"/>
          <p:cNvSpPr/>
          <p:nvPr/>
        </p:nvSpPr>
        <p:spPr>
          <a:xfrm rot="-5124692">
            <a:off x="13064613" y="3421599"/>
            <a:ext cx="5121852" cy="7634196"/>
          </a:xfrm>
          <a:custGeom>
            <a:avLst/>
            <a:gdLst/>
            <a:ahLst/>
            <a:cxnLst/>
            <a:rect l="l" t="t" r="r" b="b"/>
            <a:pathLst>
              <a:path w="5121852" h="7634196">
                <a:moveTo>
                  <a:pt x="0" y="0"/>
                </a:moveTo>
                <a:lnTo>
                  <a:pt x="5121851" y="0"/>
                </a:lnTo>
                <a:lnTo>
                  <a:pt x="5121851" y="7634196"/>
                </a:lnTo>
                <a:lnTo>
                  <a:pt x="0" y="763419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2270815">
            <a:off x="6604331" y="-2365929"/>
            <a:ext cx="6903797" cy="6903797"/>
          </a:xfrm>
          <a:custGeom>
            <a:avLst/>
            <a:gdLst/>
            <a:ahLst/>
            <a:cxnLst/>
            <a:rect l="l" t="t" r="r" b="b"/>
            <a:pathLst>
              <a:path w="6903797" h="6903797">
                <a:moveTo>
                  <a:pt x="0" y="0"/>
                </a:moveTo>
                <a:lnTo>
                  <a:pt x="6903797" y="0"/>
                </a:lnTo>
                <a:lnTo>
                  <a:pt x="6903797" y="6903797"/>
                </a:lnTo>
                <a:lnTo>
                  <a:pt x="0" y="690379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-2270815">
            <a:off x="11751457" y="2553033"/>
            <a:ext cx="3371815" cy="3738907"/>
          </a:xfrm>
          <a:custGeom>
            <a:avLst/>
            <a:gdLst/>
            <a:ahLst/>
            <a:cxnLst/>
            <a:rect l="l" t="t" r="r" b="b"/>
            <a:pathLst>
              <a:path w="3371815" h="3738907">
                <a:moveTo>
                  <a:pt x="0" y="0"/>
                </a:moveTo>
                <a:lnTo>
                  <a:pt x="3371815" y="0"/>
                </a:lnTo>
                <a:lnTo>
                  <a:pt x="3371815" y="3738907"/>
                </a:lnTo>
                <a:lnTo>
                  <a:pt x="0" y="373890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028700" y="3004050"/>
            <a:ext cx="998942" cy="770093"/>
          </a:xfrm>
          <a:custGeom>
            <a:avLst/>
            <a:gdLst/>
            <a:ahLst/>
            <a:cxnLst/>
            <a:rect l="l" t="t" r="r" b="b"/>
            <a:pathLst>
              <a:path w="998942" h="770093">
                <a:moveTo>
                  <a:pt x="0" y="0"/>
                </a:moveTo>
                <a:lnTo>
                  <a:pt x="998942" y="0"/>
                </a:lnTo>
                <a:lnTo>
                  <a:pt x="998942" y="770093"/>
                </a:lnTo>
                <a:lnTo>
                  <a:pt x="0" y="77009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028700" y="4064902"/>
            <a:ext cx="998942" cy="770093"/>
          </a:xfrm>
          <a:custGeom>
            <a:avLst/>
            <a:gdLst/>
            <a:ahLst/>
            <a:cxnLst/>
            <a:rect l="l" t="t" r="r" b="b"/>
            <a:pathLst>
              <a:path w="998942" h="770093">
                <a:moveTo>
                  <a:pt x="0" y="0"/>
                </a:moveTo>
                <a:lnTo>
                  <a:pt x="998942" y="0"/>
                </a:lnTo>
                <a:lnTo>
                  <a:pt x="998942" y="770093"/>
                </a:lnTo>
                <a:lnTo>
                  <a:pt x="0" y="77009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1028700" y="5435070"/>
            <a:ext cx="998942" cy="770093"/>
          </a:xfrm>
          <a:custGeom>
            <a:avLst/>
            <a:gdLst/>
            <a:ahLst/>
            <a:cxnLst/>
            <a:rect l="l" t="t" r="r" b="b"/>
            <a:pathLst>
              <a:path w="998942" h="770093">
                <a:moveTo>
                  <a:pt x="0" y="0"/>
                </a:moveTo>
                <a:lnTo>
                  <a:pt x="998942" y="0"/>
                </a:lnTo>
                <a:lnTo>
                  <a:pt x="998942" y="770093"/>
                </a:lnTo>
                <a:lnTo>
                  <a:pt x="0" y="77009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-2270815">
            <a:off x="8963674" y="7862132"/>
            <a:ext cx="6903797" cy="6903797"/>
          </a:xfrm>
          <a:custGeom>
            <a:avLst/>
            <a:gdLst/>
            <a:ahLst/>
            <a:cxnLst/>
            <a:rect l="l" t="t" r="r" b="b"/>
            <a:pathLst>
              <a:path w="6903797" h="6903797">
                <a:moveTo>
                  <a:pt x="0" y="0"/>
                </a:moveTo>
                <a:lnTo>
                  <a:pt x="6903797" y="0"/>
                </a:lnTo>
                <a:lnTo>
                  <a:pt x="6903797" y="6903797"/>
                </a:lnTo>
                <a:lnTo>
                  <a:pt x="0" y="690379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 rot="4077939">
            <a:off x="3821637" y="7268853"/>
            <a:ext cx="5121852" cy="7634196"/>
          </a:xfrm>
          <a:custGeom>
            <a:avLst/>
            <a:gdLst/>
            <a:ahLst/>
            <a:cxnLst/>
            <a:rect l="l" t="t" r="r" b="b"/>
            <a:pathLst>
              <a:path w="5121852" h="7634196">
                <a:moveTo>
                  <a:pt x="0" y="0"/>
                </a:moveTo>
                <a:lnTo>
                  <a:pt x="5121852" y="0"/>
                </a:lnTo>
                <a:lnTo>
                  <a:pt x="5121852" y="7634196"/>
                </a:lnTo>
                <a:lnTo>
                  <a:pt x="0" y="763419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9144000" y="2629330"/>
            <a:ext cx="8371601" cy="5891514"/>
          </a:xfrm>
          <a:custGeom>
            <a:avLst/>
            <a:gdLst/>
            <a:ahLst/>
            <a:cxnLst/>
            <a:rect l="l" t="t" r="r" b="b"/>
            <a:pathLst>
              <a:path w="8371601" h="5891514">
                <a:moveTo>
                  <a:pt x="0" y="0"/>
                </a:moveTo>
                <a:lnTo>
                  <a:pt x="8371601" y="0"/>
                </a:lnTo>
                <a:lnTo>
                  <a:pt x="8371601" y="5891515"/>
                </a:lnTo>
                <a:lnTo>
                  <a:pt x="0" y="5891515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028700" y="1104900"/>
            <a:ext cx="10225005" cy="120558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9000"/>
              </a:lnSpc>
            </a:pPr>
            <a:r>
              <a:rPr lang="en-US" sz="9000" b="1">
                <a:solidFill>
                  <a:schemeClr val="bg1">
                    <a:lumMod val="95000"/>
                  </a:schemeClr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Datos destacados</a:t>
            </a:r>
          </a:p>
        </p:txBody>
      </p:sp>
      <p:sp>
        <p:nvSpPr>
          <p:cNvPr id="9" name="TextBox 9"/>
          <p:cNvSpPr txBox="1"/>
          <p:nvPr/>
        </p:nvSpPr>
        <p:spPr>
          <a:xfrm>
            <a:off x="2800650" y="3059532"/>
            <a:ext cx="3832615" cy="621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chemeClr val="bg1">
                    <a:lumMod val="9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1500 imágenes a color con extensión jpg</a:t>
            </a:r>
          </a:p>
        </p:txBody>
      </p:sp>
      <p:sp>
        <p:nvSpPr>
          <p:cNvPr id="10" name="TextBox 10"/>
          <p:cNvSpPr txBox="1"/>
          <p:nvPr/>
        </p:nvSpPr>
        <p:spPr>
          <a:xfrm>
            <a:off x="2800650" y="3963221"/>
            <a:ext cx="3832615" cy="93535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chemeClr val="bg1">
                    <a:lumMod val="9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Escenarios variados como playa, arena, plantas, piedras y tomas cerradas bajo techo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800650" y="5490552"/>
            <a:ext cx="3832615" cy="6210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>
                <a:solidFill>
                  <a:schemeClr val="bg1">
                    <a:lumMod val="9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Las imágenes presentan diferentes tamaños  </a:t>
            </a:r>
          </a:p>
        </p:txBody>
      </p:sp>
      <p:sp>
        <p:nvSpPr>
          <p:cNvPr id="12" name="Freeform 12"/>
          <p:cNvSpPr/>
          <p:nvPr/>
        </p:nvSpPr>
        <p:spPr>
          <a:xfrm>
            <a:off x="1028700" y="6433763"/>
            <a:ext cx="998942" cy="770093"/>
          </a:xfrm>
          <a:custGeom>
            <a:avLst/>
            <a:gdLst/>
            <a:ahLst/>
            <a:cxnLst/>
            <a:rect l="l" t="t" r="r" b="b"/>
            <a:pathLst>
              <a:path w="998942" h="770093">
                <a:moveTo>
                  <a:pt x="0" y="0"/>
                </a:moveTo>
                <a:lnTo>
                  <a:pt x="998942" y="0"/>
                </a:lnTo>
                <a:lnTo>
                  <a:pt x="998942" y="770093"/>
                </a:lnTo>
                <a:lnTo>
                  <a:pt x="0" y="77009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2743200" y="6489245"/>
            <a:ext cx="3832615" cy="1259319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2520"/>
              </a:lnSpc>
            </a:pPr>
            <a:r>
              <a:rPr lang="en-US" sz="1800" dirty="0">
                <a:solidFill>
                  <a:schemeClr val="bg1">
                    <a:lumMod val="9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Las </a:t>
            </a:r>
            <a:r>
              <a:rPr lang="es-ES" sz="1800" dirty="0">
                <a:solidFill>
                  <a:schemeClr val="bg1">
                    <a:lumMod val="9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imágenes</a:t>
            </a:r>
            <a:r>
              <a:rPr lang="en-US" sz="1800" dirty="0">
                <a:solidFill>
                  <a:schemeClr val="bg1">
                    <a:lumMod val="9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 no </a:t>
            </a:r>
            <a:r>
              <a:rPr lang="es-ES" sz="1800" dirty="0">
                <a:solidFill>
                  <a:schemeClr val="bg1">
                    <a:lumMod val="9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poseen estructura de tipo clasificación </a:t>
            </a:r>
            <a:r>
              <a:rPr lang="es-ES" dirty="0">
                <a:solidFill>
                  <a:schemeClr val="bg1">
                    <a:lumMod val="9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de características </a:t>
            </a:r>
            <a:r>
              <a:rPr lang="es-ES" sz="1800" dirty="0">
                <a:solidFill>
                  <a:schemeClr val="bg1">
                    <a:lumMod val="9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en la organización de las carpetas. </a:t>
            </a:r>
            <a:endParaRPr lang="en-US" sz="1800" dirty="0">
              <a:solidFill>
                <a:schemeClr val="bg1">
                  <a:lumMod val="95000"/>
                </a:schemeClr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5248275"/>
            <a:ext cx="11721706" cy="449001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500"/>
              </a:lnSpc>
            </a:pPr>
            <a:r>
              <a:rPr lang="en-US" sz="11500" b="1" dirty="0" err="1">
                <a:solidFill>
                  <a:schemeClr val="bg1">
                    <a:lumMod val="95000"/>
                  </a:schemeClr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Análisis</a:t>
            </a:r>
            <a:r>
              <a:rPr lang="en-US" sz="11500" b="1" dirty="0">
                <a:solidFill>
                  <a:schemeClr val="bg1">
                    <a:lumMod val="95000"/>
                  </a:schemeClr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 de las </a:t>
            </a:r>
            <a:r>
              <a:rPr lang="en-US" sz="11500" b="1" dirty="0" err="1">
                <a:solidFill>
                  <a:schemeClr val="bg1">
                    <a:lumMod val="95000"/>
                  </a:schemeClr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anotaciones</a:t>
            </a:r>
            <a:r>
              <a:rPr lang="en-US" sz="11500" b="1" dirty="0">
                <a:solidFill>
                  <a:schemeClr val="bg1">
                    <a:lumMod val="95000"/>
                  </a:schemeClr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 </a:t>
            </a:r>
          </a:p>
          <a:p>
            <a:pPr algn="l">
              <a:lnSpc>
                <a:spcPts val="11500"/>
              </a:lnSpc>
            </a:pPr>
            <a:r>
              <a:rPr lang="en-US" sz="11500" b="1" dirty="0" err="1">
                <a:solidFill>
                  <a:schemeClr val="bg1">
                    <a:lumMod val="95000"/>
                  </a:schemeClr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archivo</a:t>
            </a:r>
            <a:r>
              <a:rPr lang="en-US" sz="11500" b="1" dirty="0">
                <a:solidFill>
                  <a:schemeClr val="bg1">
                    <a:lumMod val="95000"/>
                  </a:schemeClr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 .json</a:t>
            </a:r>
          </a:p>
        </p:txBody>
      </p:sp>
      <p:sp>
        <p:nvSpPr>
          <p:cNvPr id="3" name="Freeform 3"/>
          <p:cNvSpPr/>
          <p:nvPr/>
        </p:nvSpPr>
        <p:spPr>
          <a:xfrm rot="-5124692">
            <a:off x="13064613" y="3421599"/>
            <a:ext cx="5121852" cy="7634196"/>
          </a:xfrm>
          <a:custGeom>
            <a:avLst/>
            <a:gdLst/>
            <a:ahLst/>
            <a:cxnLst/>
            <a:rect l="l" t="t" r="r" b="b"/>
            <a:pathLst>
              <a:path w="5121852" h="7634196">
                <a:moveTo>
                  <a:pt x="0" y="0"/>
                </a:moveTo>
                <a:lnTo>
                  <a:pt x="5121851" y="0"/>
                </a:lnTo>
                <a:lnTo>
                  <a:pt x="5121851" y="7634196"/>
                </a:lnTo>
                <a:lnTo>
                  <a:pt x="0" y="763419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2270815">
            <a:off x="6604331" y="-2365929"/>
            <a:ext cx="6903797" cy="6903797"/>
          </a:xfrm>
          <a:custGeom>
            <a:avLst/>
            <a:gdLst/>
            <a:ahLst/>
            <a:cxnLst/>
            <a:rect l="l" t="t" r="r" b="b"/>
            <a:pathLst>
              <a:path w="6903797" h="6903797">
                <a:moveTo>
                  <a:pt x="0" y="0"/>
                </a:moveTo>
                <a:lnTo>
                  <a:pt x="6903797" y="0"/>
                </a:lnTo>
                <a:lnTo>
                  <a:pt x="6903797" y="6903797"/>
                </a:lnTo>
                <a:lnTo>
                  <a:pt x="0" y="690379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-2270815">
            <a:off x="11751457" y="2553033"/>
            <a:ext cx="3371815" cy="3738907"/>
          </a:xfrm>
          <a:custGeom>
            <a:avLst/>
            <a:gdLst/>
            <a:ahLst/>
            <a:cxnLst/>
            <a:rect l="l" t="t" r="r" b="b"/>
            <a:pathLst>
              <a:path w="3371815" h="3738907">
                <a:moveTo>
                  <a:pt x="0" y="0"/>
                </a:moveTo>
                <a:lnTo>
                  <a:pt x="3371815" y="0"/>
                </a:lnTo>
                <a:lnTo>
                  <a:pt x="3371815" y="3738907"/>
                </a:lnTo>
                <a:lnTo>
                  <a:pt x="0" y="373890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17785" y="2493619"/>
            <a:ext cx="998942" cy="770093"/>
          </a:xfrm>
          <a:custGeom>
            <a:avLst/>
            <a:gdLst/>
            <a:ahLst/>
            <a:cxnLst/>
            <a:rect l="l" t="t" r="r" b="b"/>
            <a:pathLst>
              <a:path w="998942" h="770093">
                <a:moveTo>
                  <a:pt x="0" y="0"/>
                </a:moveTo>
                <a:lnTo>
                  <a:pt x="998942" y="0"/>
                </a:lnTo>
                <a:lnTo>
                  <a:pt x="998942" y="770093"/>
                </a:lnTo>
                <a:lnTo>
                  <a:pt x="0" y="77009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2270815">
            <a:off x="8963674" y="7862132"/>
            <a:ext cx="6903797" cy="6903797"/>
          </a:xfrm>
          <a:custGeom>
            <a:avLst/>
            <a:gdLst/>
            <a:ahLst/>
            <a:cxnLst/>
            <a:rect l="l" t="t" r="r" b="b"/>
            <a:pathLst>
              <a:path w="6903797" h="6903797">
                <a:moveTo>
                  <a:pt x="0" y="0"/>
                </a:moveTo>
                <a:lnTo>
                  <a:pt x="6903797" y="0"/>
                </a:lnTo>
                <a:lnTo>
                  <a:pt x="6903797" y="6903797"/>
                </a:lnTo>
                <a:lnTo>
                  <a:pt x="0" y="690379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4077939">
            <a:off x="3821637" y="7268853"/>
            <a:ext cx="5121852" cy="7634196"/>
          </a:xfrm>
          <a:custGeom>
            <a:avLst/>
            <a:gdLst/>
            <a:ahLst/>
            <a:cxnLst/>
            <a:rect l="l" t="t" r="r" b="b"/>
            <a:pathLst>
              <a:path w="5121852" h="7634196">
                <a:moveTo>
                  <a:pt x="0" y="0"/>
                </a:moveTo>
                <a:lnTo>
                  <a:pt x="5121852" y="0"/>
                </a:lnTo>
                <a:lnTo>
                  <a:pt x="5121852" y="7634196"/>
                </a:lnTo>
                <a:lnTo>
                  <a:pt x="0" y="763419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5" name="TextBox 5"/>
          <p:cNvSpPr txBox="1"/>
          <p:nvPr/>
        </p:nvSpPr>
        <p:spPr>
          <a:xfrm>
            <a:off x="1028700" y="1085850"/>
            <a:ext cx="16057673" cy="8170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100"/>
              </a:lnSpc>
            </a:pPr>
            <a:r>
              <a:rPr lang="en-US" sz="6100" b="1">
                <a:solidFill>
                  <a:schemeClr val="bg1">
                    <a:lumMod val="95000"/>
                  </a:schemeClr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Datos destacados - Análsis de las anotaciones</a:t>
            </a:r>
          </a:p>
        </p:txBody>
      </p:sp>
      <p:sp>
        <p:nvSpPr>
          <p:cNvPr id="6" name="TextBox 6"/>
          <p:cNvSpPr txBox="1"/>
          <p:nvPr/>
        </p:nvSpPr>
        <p:spPr>
          <a:xfrm>
            <a:off x="2549948" y="2305496"/>
            <a:ext cx="5374852" cy="192360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>
              <a:lnSpc>
                <a:spcPts val="2520"/>
              </a:lnSpc>
            </a:pPr>
            <a:r>
              <a:rPr lang="es-ES" sz="2400" dirty="0">
                <a:solidFill>
                  <a:schemeClr val="bg1">
                    <a:lumMod val="9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Existen 60 categorías. Las más presentes son: </a:t>
            </a:r>
          </a:p>
          <a:p>
            <a:pPr marL="388620" lvl="1" indent="-194310">
              <a:lnSpc>
                <a:spcPts val="2520"/>
              </a:lnSpc>
              <a:buFont typeface="Arial"/>
              <a:buChar char="•"/>
            </a:pPr>
            <a:r>
              <a:rPr lang="es-ES" sz="2400" dirty="0" err="1">
                <a:solidFill>
                  <a:schemeClr val="bg1">
                    <a:lumMod val="9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Cigarette</a:t>
            </a:r>
            <a:r>
              <a:rPr lang="es-ES" sz="2400" dirty="0">
                <a:solidFill>
                  <a:schemeClr val="bg1">
                    <a:lumMod val="9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 (13.9%)</a:t>
            </a:r>
          </a:p>
          <a:p>
            <a:pPr marL="388620" lvl="1" indent="-194310">
              <a:lnSpc>
                <a:spcPts val="2520"/>
              </a:lnSpc>
              <a:buFont typeface="Arial"/>
              <a:buChar char="•"/>
            </a:pPr>
            <a:r>
              <a:rPr lang="es-ES" sz="2400" dirty="0">
                <a:solidFill>
                  <a:schemeClr val="bg1">
                    <a:lumMod val="9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s-ES" sz="2400" dirty="0" err="1">
                <a:solidFill>
                  <a:schemeClr val="bg1">
                    <a:lumMod val="9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Unlabeled</a:t>
            </a:r>
            <a:r>
              <a:rPr lang="es-ES" sz="2400" dirty="0">
                <a:solidFill>
                  <a:schemeClr val="bg1">
                    <a:lumMod val="9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s-ES" sz="2400" dirty="0" err="1">
                <a:solidFill>
                  <a:schemeClr val="bg1">
                    <a:lumMod val="9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litter</a:t>
            </a:r>
            <a:r>
              <a:rPr lang="es-ES" sz="2400" dirty="0">
                <a:solidFill>
                  <a:schemeClr val="bg1">
                    <a:lumMod val="9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 (10.8%)</a:t>
            </a:r>
          </a:p>
          <a:p>
            <a:pPr marL="388620" lvl="1" indent="-194310">
              <a:lnSpc>
                <a:spcPts val="2520"/>
              </a:lnSpc>
              <a:buFont typeface="Arial"/>
              <a:buChar char="•"/>
            </a:pPr>
            <a:r>
              <a:rPr lang="es-ES" sz="2400" dirty="0">
                <a:solidFill>
                  <a:schemeClr val="bg1">
                    <a:lumMod val="9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s-ES" sz="2400" dirty="0" err="1">
                <a:solidFill>
                  <a:schemeClr val="bg1">
                    <a:lumMod val="9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Plastic</a:t>
            </a:r>
            <a:r>
              <a:rPr lang="es-ES" sz="2400" dirty="0">
                <a:solidFill>
                  <a:schemeClr val="bg1">
                    <a:lumMod val="9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 film (9.4%)</a:t>
            </a:r>
          </a:p>
          <a:p>
            <a:pPr>
              <a:lnSpc>
                <a:spcPts val="2520"/>
              </a:lnSpc>
            </a:pPr>
            <a:endParaRPr lang="es-ES" sz="2400" dirty="0">
              <a:solidFill>
                <a:schemeClr val="bg1">
                  <a:lumMod val="95000"/>
                </a:schemeClr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sp>
        <p:nvSpPr>
          <p:cNvPr id="7" name="Freeform 7"/>
          <p:cNvSpPr/>
          <p:nvPr/>
        </p:nvSpPr>
        <p:spPr>
          <a:xfrm>
            <a:off x="9057537" y="2148881"/>
            <a:ext cx="8875963" cy="7628529"/>
          </a:xfrm>
          <a:custGeom>
            <a:avLst/>
            <a:gdLst/>
            <a:ahLst/>
            <a:cxnLst/>
            <a:rect l="l" t="t" r="r" b="b"/>
            <a:pathLst>
              <a:path w="8875963" h="7628529">
                <a:moveTo>
                  <a:pt x="0" y="0"/>
                </a:moveTo>
                <a:lnTo>
                  <a:pt x="8875963" y="0"/>
                </a:lnTo>
                <a:lnTo>
                  <a:pt x="8875963" y="7628528"/>
                </a:lnTo>
                <a:lnTo>
                  <a:pt x="0" y="762852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l="-94778"/>
            </a:stretch>
          </a:blipFill>
        </p:spPr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84565" y="2856388"/>
            <a:ext cx="998942" cy="770093"/>
          </a:xfrm>
          <a:custGeom>
            <a:avLst/>
            <a:gdLst/>
            <a:ahLst/>
            <a:cxnLst/>
            <a:rect l="l" t="t" r="r" b="b"/>
            <a:pathLst>
              <a:path w="998942" h="770093">
                <a:moveTo>
                  <a:pt x="0" y="0"/>
                </a:moveTo>
                <a:lnTo>
                  <a:pt x="998941" y="0"/>
                </a:lnTo>
                <a:lnTo>
                  <a:pt x="998941" y="770093"/>
                </a:lnTo>
                <a:lnTo>
                  <a:pt x="0" y="77009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2270815">
            <a:off x="8963674" y="7862132"/>
            <a:ext cx="6903797" cy="6903797"/>
          </a:xfrm>
          <a:custGeom>
            <a:avLst/>
            <a:gdLst/>
            <a:ahLst/>
            <a:cxnLst/>
            <a:rect l="l" t="t" r="r" b="b"/>
            <a:pathLst>
              <a:path w="6903797" h="6903797">
                <a:moveTo>
                  <a:pt x="0" y="0"/>
                </a:moveTo>
                <a:lnTo>
                  <a:pt x="6903797" y="0"/>
                </a:lnTo>
                <a:lnTo>
                  <a:pt x="6903797" y="6903797"/>
                </a:lnTo>
                <a:lnTo>
                  <a:pt x="0" y="690379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4077939">
            <a:off x="3821637" y="7268853"/>
            <a:ext cx="5121852" cy="7634196"/>
          </a:xfrm>
          <a:custGeom>
            <a:avLst/>
            <a:gdLst/>
            <a:ahLst/>
            <a:cxnLst/>
            <a:rect l="l" t="t" r="r" b="b"/>
            <a:pathLst>
              <a:path w="5121852" h="7634196">
                <a:moveTo>
                  <a:pt x="0" y="0"/>
                </a:moveTo>
                <a:lnTo>
                  <a:pt x="5121852" y="0"/>
                </a:lnTo>
                <a:lnTo>
                  <a:pt x="5121852" y="7634196"/>
                </a:lnTo>
                <a:lnTo>
                  <a:pt x="0" y="763419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9057537" y="2148881"/>
            <a:ext cx="8506807" cy="7628529"/>
          </a:xfrm>
          <a:custGeom>
            <a:avLst/>
            <a:gdLst/>
            <a:ahLst/>
            <a:cxnLst/>
            <a:rect l="l" t="t" r="r" b="b"/>
            <a:pathLst>
              <a:path w="8506807" h="7628529">
                <a:moveTo>
                  <a:pt x="0" y="0"/>
                </a:moveTo>
                <a:lnTo>
                  <a:pt x="8506807" y="0"/>
                </a:lnTo>
                <a:lnTo>
                  <a:pt x="8506807" y="7628528"/>
                </a:lnTo>
                <a:lnTo>
                  <a:pt x="0" y="7628528"/>
                </a:lnTo>
                <a:lnTo>
                  <a:pt x="0" y="0"/>
                </a:lnTo>
                <a:close/>
              </a:path>
            </a:pathLst>
          </a:custGeom>
          <a:blipFill>
            <a:blip r:embed="rId8"/>
            <a:stretch>
              <a:fillRect r="-103230"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028700" y="1085850"/>
            <a:ext cx="16057673" cy="81708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6100"/>
              </a:lnSpc>
            </a:pPr>
            <a:r>
              <a:rPr lang="en-US" sz="6100" b="1">
                <a:solidFill>
                  <a:schemeClr val="bg1">
                    <a:lumMod val="95000"/>
                  </a:schemeClr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Datos destacados - Análsis de las anotaciones</a:t>
            </a:r>
          </a:p>
        </p:txBody>
      </p:sp>
      <p:sp>
        <p:nvSpPr>
          <p:cNvPr id="7" name="TextBox 7"/>
          <p:cNvSpPr txBox="1"/>
          <p:nvPr/>
        </p:nvSpPr>
        <p:spPr>
          <a:xfrm>
            <a:off x="2216727" y="2818288"/>
            <a:ext cx="6362839" cy="157992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2520"/>
              </a:lnSpc>
            </a:pPr>
            <a:r>
              <a:rPr lang="en-US" sz="1800" dirty="0" err="1">
                <a:solidFill>
                  <a:schemeClr val="bg1">
                    <a:lumMod val="9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Existen</a:t>
            </a:r>
            <a:r>
              <a:rPr lang="en-US" sz="1800" dirty="0">
                <a:solidFill>
                  <a:schemeClr val="bg1">
                    <a:lumMod val="9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 28 </a:t>
            </a:r>
            <a:r>
              <a:rPr lang="en-US" sz="1800" dirty="0" err="1">
                <a:solidFill>
                  <a:schemeClr val="bg1">
                    <a:lumMod val="9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supercategorías</a:t>
            </a:r>
            <a:r>
              <a:rPr lang="en-US" sz="1800" dirty="0">
                <a:solidFill>
                  <a:schemeClr val="bg1">
                    <a:lumMod val="9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en-US" sz="1800" dirty="0" err="1">
                <a:solidFill>
                  <a:schemeClr val="bg1">
                    <a:lumMod val="9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siendo</a:t>
            </a:r>
            <a:r>
              <a:rPr lang="en-US" sz="1800" dirty="0">
                <a:solidFill>
                  <a:schemeClr val="bg1">
                    <a:lumMod val="9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 las </a:t>
            </a:r>
            <a:r>
              <a:rPr lang="en-US" sz="1800" dirty="0" err="1">
                <a:solidFill>
                  <a:schemeClr val="bg1">
                    <a:lumMod val="9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más</a:t>
            </a:r>
            <a:r>
              <a:rPr lang="en-US" sz="1800" dirty="0">
                <a:solidFill>
                  <a:schemeClr val="bg1">
                    <a:lumMod val="9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1800" dirty="0" err="1">
                <a:solidFill>
                  <a:schemeClr val="bg1">
                    <a:lumMod val="9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presentes</a:t>
            </a:r>
            <a:r>
              <a:rPr lang="en-US" sz="1800" dirty="0">
                <a:solidFill>
                  <a:schemeClr val="bg1">
                    <a:lumMod val="9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: </a:t>
            </a:r>
          </a:p>
          <a:p>
            <a:pPr marL="388620" lvl="1" indent="-194310" algn="l">
              <a:lnSpc>
                <a:spcPts val="2520"/>
              </a:lnSpc>
              <a:buFont typeface="Arial"/>
              <a:buChar char="•"/>
            </a:pPr>
            <a:r>
              <a:rPr lang="en-US" sz="1800" dirty="0">
                <a:solidFill>
                  <a:schemeClr val="bg1">
                    <a:lumMod val="9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Plastic bag &amp; wrapper (17.8%)</a:t>
            </a:r>
          </a:p>
          <a:p>
            <a:pPr marL="388620" lvl="1" indent="-194310" algn="l">
              <a:lnSpc>
                <a:spcPts val="2520"/>
              </a:lnSpc>
              <a:buFont typeface="Arial"/>
              <a:buChar char="•"/>
            </a:pPr>
            <a:r>
              <a:rPr lang="en-US" sz="1800" dirty="0">
                <a:solidFill>
                  <a:schemeClr val="bg1">
                    <a:lumMod val="9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Cigarette (13.9%)</a:t>
            </a:r>
          </a:p>
          <a:p>
            <a:pPr marL="388620" lvl="1" indent="-194310" algn="l">
              <a:lnSpc>
                <a:spcPts val="2520"/>
              </a:lnSpc>
              <a:buFont typeface="Arial"/>
              <a:buChar char="•"/>
            </a:pPr>
            <a:r>
              <a:rPr lang="en-US" sz="1800" dirty="0">
                <a:solidFill>
                  <a:schemeClr val="bg1">
                    <a:lumMod val="9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Unlabeled litter (10.8%)</a:t>
            </a:r>
          </a:p>
          <a:p>
            <a:pPr algn="ctr">
              <a:lnSpc>
                <a:spcPts val="2520"/>
              </a:lnSpc>
            </a:pPr>
            <a:endParaRPr lang="en-US" sz="1800" dirty="0">
              <a:solidFill>
                <a:schemeClr val="bg1">
                  <a:lumMod val="95000"/>
                </a:schemeClr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884565" y="4287480"/>
            <a:ext cx="998942" cy="770093"/>
          </a:xfrm>
          <a:custGeom>
            <a:avLst/>
            <a:gdLst/>
            <a:ahLst/>
            <a:cxnLst/>
            <a:rect l="l" t="t" r="r" b="b"/>
            <a:pathLst>
              <a:path w="998942" h="770093">
                <a:moveTo>
                  <a:pt x="0" y="0"/>
                </a:moveTo>
                <a:lnTo>
                  <a:pt x="998941" y="0"/>
                </a:lnTo>
                <a:lnTo>
                  <a:pt x="998941" y="770093"/>
                </a:lnTo>
                <a:lnTo>
                  <a:pt x="0" y="770093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rot="-2270815">
            <a:off x="8963674" y="7862132"/>
            <a:ext cx="6903797" cy="6903797"/>
          </a:xfrm>
          <a:custGeom>
            <a:avLst/>
            <a:gdLst/>
            <a:ahLst/>
            <a:cxnLst/>
            <a:rect l="l" t="t" r="r" b="b"/>
            <a:pathLst>
              <a:path w="6903797" h="6903797">
                <a:moveTo>
                  <a:pt x="0" y="0"/>
                </a:moveTo>
                <a:lnTo>
                  <a:pt x="6903797" y="0"/>
                </a:lnTo>
                <a:lnTo>
                  <a:pt x="6903797" y="6903797"/>
                </a:lnTo>
                <a:lnTo>
                  <a:pt x="0" y="690379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4077939">
            <a:off x="3821637" y="7268853"/>
            <a:ext cx="5121852" cy="7634196"/>
          </a:xfrm>
          <a:custGeom>
            <a:avLst/>
            <a:gdLst/>
            <a:ahLst/>
            <a:cxnLst/>
            <a:rect l="l" t="t" r="r" b="b"/>
            <a:pathLst>
              <a:path w="5121852" h="7634196">
                <a:moveTo>
                  <a:pt x="0" y="0"/>
                </a:moveTo>
                <a:lnTo>
                  <a:pt x="5121852" y="0"/>
                </a:lnTo>
                <a:lnTo>
                  <a:pt x="5121852" y="7634196"/>
                </a:lnTo>
                <a:lnTo>
                  <a:pt x="0" y="7634196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  <p:sp>
        <p:nvSpPr>
          <p:cNvPr id="6" name="TextBox 6"/>
          <p:cNvSpPr txBox="1"/>
          <p:nvPr/>
        </p:nvSpPr>
        <p:spPr>
          <a:xfrm>
            <a:off x="1028701" y="1085850"/>
            <a:ext cx="8724899" cy="2381614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l">
              <a:lnSpc>
                <a:spcPts val="6100"/>
              </a:lnSpc>
            </a:pPr>
            <a:r>
              <a:rPr lang="en-US" sz="6100" b="1" dirty="0" err="1">
                <a:solidFill>
                  <a:schemeClr val="bg1">
                    <a:lumMod val="95000"/>
                  </a:schemeClr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Datos</a:t>
            </a:r>
            <a:r>
              <a:rPr lang="en-US" sz="6100" b="1" dirty="0">
                <a:solidFill>
                  <a:schemeClr val="bg1">
                    <a:lumMod val="95000"/>
                  </a:schemeClr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 </a:t>
            </a:r>
            <a:r>
              <a:rPr lang="en-US" sz="6100" b="1" dirty="0" err="1">
                <a:solidFill>
                  <a:schemeClr val="bg1">
                    <a:lumMod val="95000"/>
                  </a:schemeClr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destacados</a:t>
            </a:r>
            <a:r>
              <a:rPr lang="en-US" sz="6100" b="1" dirty="0">
                <a:solidFill>
                  <a:schemeClr val="bg1">
                    <a:lumMod val="95000"/>
                  </a:schemeClr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 - </a:t>
            </a:r>
            <a:r>
              <a:rPr lang="en-US" sz="6100" b="1" dirty="0" err="1">
                <a:solidFill>
                  <a:schemeClr val="bg1">
                    <a:lumMod val="95000"/>
                  </a:schemeClr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Análsis</a:t>
            </a:r>
            <a:r>
              <a:rPr lang="en-US" sz="6100" b="1" dirty="0">
                <a:solidFill>
                  <a:schemeClr val="bg1">
                    <a:lumMod val="95000"/>
                  </a:schemeClr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 de las </a:t>
            </a:r>
            <a:r>
              <a:rPr lang="en-US" sz="6100" b="1" dirty="0" err="1">
                <a:solidFill>
                  <a:schemeClr val="bg1">
                    <a:lumMod val="95000"/>
                  </a:schemeClr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anotaciones</a:t>
            </a:r>
            <a:endParaRPr lang="en-US" sz="6100" b="1" dirty="0">
              <a:solidFill>
                <a:schemeClr val="bg1">
                  <a:lumMod val="95000"/>
                </a:schemeClr>
              </a:solidFill>
              <a:latin typeface="Migra Ultra-Bold"/>
              <a:ea typeface="Migra Ultra-Bold"/>
              <a:cs typeface="Migra Ultra-Bold"/>
              <a:sym typeface="Migra Ultra-Bold"/>
            </a:endParaRPr>
          </a:p>
        </p:txBody>
      </p:sp>
      <p:sp>
        <p:nvSpPr>
          <p:cNvPr id="7" name="TextBox 7"/>
          <p:cNvSpPr txBox="1"/>
          <p:nvPr/>
        </p:nvSpPr>
        <p:spPr>
          <a:xfrm>
            <a:off x="2216727" y="4249380"/>
            <a:ext cx="7155873" cy="2252796"/>
          </a:xfrm>
          <a:prstGeom prst="rect">
            <a:avLst/>
          </a:prstGeom>
        </p:spPr>
        <p:txBody>
          <a:bodyPr wrap="square" lIns="0" tIns="0" rIns="0" bIns="0" rtlCol="0" anchor="t">
            <a:spAutoFit/>
          </a:bodyPr>
          <a:lstStyle/>
          <a:p>
            <a:pPr algn="just">
              <a:lnSpc>
                <a:spcPts val="2520"/>
              </a:lnSpc>
            </a:pPr>
            <a:r>
              <a:rPr lang="es-ES" sz="2800" dirty="0">
                <a:solidFill>
                  <a:schemeClr val="bg1">
                    <a:lumMod val="9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Existen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 28 </a:t>
            </a:r>
            <a:r>
              <a:rPr lang="en-US" sz="2800" dirty="0" err="1">
                <a:solidFill>
                  <a:schemeClr val="bg1">
                    <a:lumMod val="9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supercategorías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, </a:t>
            </a:r>
            <a:r>
              <a:rPr lang="en-US" sz="2800" dirty="0" err="1">
                <a:solidFill>
                  <a:schemeClr val="bg1">
                    <a:lumMod val="9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siendo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 las </a:t>
            </a:r>
            <a:r>
              <a:rPr lang="en-US" sz="2800" dirty="0" err="1">
                <a:solidFill>
                  <a:schemeClr val="bg1">
                    <a:lumMod val="9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más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 </a:t>
            </a:r>
            <a:r>
              <a:rPr lang="en-US" sz="2800" dirty="0" err="1">
                <a:solidFill>
                  <a:schemeClr val="bg1">
                    <a:lumMod val="9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presentes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: </a:t>
            </a:r>
          </a:p>
          <a:p>
            <a:pPr algn="just">
              <a:lnSpc>
                <a:spcPts val="2520"/>
              </a:lnSpc>
            </a:pPr>
            <a:endParaRPr lang="en-US" sz="2800" dirty="0">
              <a:solidFill>
                <a:schemeClr val="bg1">
                  <a:lumMod val="95000"/>
                </a:schemeClr>
              </a:solidFill>
              <a:latin typeface="Montserrat"/>
              <a:ea typeface="Montserrat"/>
              <a:cs typeface="Montserrat"/>
              <a:sym typeface="Montserrat"/>
            </a:endParaRPr>
          </a:p>
          <a:p>
            <a:pPr marL="388620" lvl="1" indent="-194310" algn="l">
              <a:lnSpc>
                <a:spcPts val="2520"/>
              </a:lnSpc>
              <a:buFont typeface="Arial"/>
              <a:buChar char="•"/>
            </a:pPr>
            <a:r>
              <a:rPr lang="es-ES" sz="2800" dirty="0" err="1">
                <a:solidFill>
                  <a:schemeClr val="bg1">
                    <a:lumMod val="9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Plastic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 bag &amp; wrapper (17.8%)</a:t>
            </a:r>
          </a:p>
          <a:p>
            <a:pPr marL="388620" lvl="1" indent="-194310" algn="l">
              <a:lnSpc>
                <a:spcPts val="2520"/>
              </a:lnSpc>
              <a:buFont typeface="Arial"/>
              <a:buChar char="•"/>
            </a:pPr>
            <a:r>
              <a:rPr lang="es-ES" sz="2800" dirty="0" err="1">
                <a:solidFill>
                  <a:schemeClr val="bg1">
                    <a:lumMod val="9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Cigarette</a:t>
            </a:r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 (13.9%)</a:t>
            </a:r>
          </a:p>
          <a:p>
            <a:pPr marL="388620" lvl="1" indent="-194310" algn="l">
              <a:lnSpc>
                <a:spcPts val="2520"/>
              </a:lnSpc>
              <a:buFont typeface="Arial"/>
              <a:buChar char="•"/>
            </a:pPr>
            <a:r>
              <a:rPr lang="en-US" sz="2800" dirty="0">
                <a:solidFill>
                  <a:schemeClr val="bg1">
                    <a:lumMod val="95000"/>
                  </a:schemeClr>
                </a:solidFill>
                <a:latin typeface="Montserrat"/>
                <a:ea typeface="Montserrat"/>
                <a:cs typeface="Montserrat"/>
                <a:sym typeface="Montserrat"/>
              </a:rPr>
              <a:t>Unlabeled litter (10.8%)</a:t>
            </a:r>
          </a:p>
          <a:p>
            <a:pPr algn="ctr">
              <a:lnSpc>
                <a:spcPts val="2520"/>
              </a:lnSpc>
            </a:pPr>
            <a:endParaRPr lang="en-US" sz="2800" dirty="0">
              <a:solidFill>
                <a:schemeClr val="bg1">
                  <a:lumMod val="95000"/>
                </a:schemeClr>
              </a:solidFill>
              <a:latin typeface="Montserrat"/>
              <a:ea typeface="Montserrat"/>
              <a:cs typeface="Montserrat"/>
              <a:sym typeface="Montserrat"/>
            </a:endParaRPr>
          </a:p>
        </p:txBody>
      </p:sp>
      <p:graphicFrame>
        <p:nvGraphicFramePr>
          <p:cNvPr id="9" name="Tabla 8">
            <a:extLst>
              <a:ext uri="{FF2B5EF4-FFF2-40B4-BE49-F238E27FC236}">
                <a16:creationId xmlns:a16="http://schemas.microsoft.com/office/drawing/2014/main" id="{02FB4238-BD32-48AA-94C3-2BEC93AD54A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53322943"/>
              </p:ext>
            </p:extLst>
          </p:nvPr>
        </p:nvGraphicFramePr>
        <p:xfrm>
          <a:off x="9787719" y="398512"/>
          <a:ext cx="7471580" cy="9351786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715477">
                  <a:extLst>
                    <a:ext uri="{9D8B030D-6E8A-4147-A177-3AD203B41FA5}">
                      <a16:colId xmlns:a16="http://schemas.microsoft.com/office/drawing/2014/main" val="1141624127"/>
                    </a:ext>
                  </a:extLst>
                </a:gridCol>
                <a:gridCol w="241019">
                  <a:extLst>
                    <a:ext uri="{9D8B030D-6E8A-4147-A177-3AD203B41FA5}">
                      <a16:colId xmlns:a16="http://schemas.microsoft.com/office/drawing/2014/main" val="3380139627"/>
                    </a:ext>
                  </a:extLst>
                </a:gridCol>
                <a:gridCol w="2715477">
                  <a:extLst>
                    <a:ext uri="{9D8B030D-6E8A-4147-A177-3AD203B41FA5}">
                      <a16:colId xmlns:a16="http://schemas.microsoft.com/office/drawing/2014/main" val="919750428"/>
                    </a:ext>
                  </a:extLst>
                </a:gridCol>
                <a:gridCol w="241019">
                  <a:extLst>
                    <a:ext uri="{9D8B030D-6E8A-4147-A177-3AD203B41FA5}">
                      <a16:colId xmlns:a16="http://schemas.microsoft.com/office/drawing/2014/main" val="66487543"/>
                    </a:ext>
                  </a:extLst>
                </a:gridCol>
                <a:gridCol w="1558588">
                  <a:extLst>
                    <a:ext uri="{9D8B030D-6E8A-4147-A177-3AD203B41FA5}">
                      <a16:colId xmlns:a16="http://schemas.microsoft.com/office/drawing/2014/main" val="2642312615"/>
                    </a:ext>
                  </a:extLst>
                </a:gridCol>
              </a:tblGrid>
              <a:tr h="306446"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b="1" u="none" strike="noStrike" dirty="0">
                          <a:effectLst/>
                        </a:rPr>
                        <a:t>60 </a:t>
                      </a:r>
                      <a:r>
                        <a:rPr lang="es-ES_tradnl" sz="2000" b="1" u="none" strike="noStrike" dirty="0" err="1">
                          <a:effectLst/>
                        </a:rPr>
                        <a:t>categorias</a:t>
                      </a:r>
                      <a:r>
                        <a:rPr lang="es-ES_tradnl" sz="2000" b="1" u="none" strike="noStrike" dirty="0">
                          <a:effectLst/>
                        </a:rPr>
                        <a:t> </a:t>
                      </a:r>
                      <a:r>
                        <a:rPr lang="es-ES_tradnl" sz="2000" b="1" u="none" strike="noStrike" dirty="0" err="1">
                          <a:effectLst/>
                        </a:rPr>
                        <a:t>en.json</a:t>
                      </a:r>
                      <a:endParaRPr lang="es-ES_tradnl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b="1" u="none" strike="noStrike" dirty="0">
                          <a:effectLst/>
                        </a:rPr>
                        <a:t>|</a:t>
                      </a:r>
                      <a:endParaRPr lang="es-ES_tradnl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b="1" u="none" strike="noStrike" dirty="0">
                          <a:effectLst/>
                        </a:rPr>
                        <a:t>28 </a:t>
                      </a:r>
                      <a:r>
                        <a:rPr lang="es-ES_tradnl" sz="2000" b="1" u="none" strike="noStrike" dirty="0" err="1">
                          <a:effectLst/>
                        </a:rPr>
                        <a:t>Categorias</a:t>
                      </a:r>
                      <a:r>
                        <a:rPr lang="es-ES_tradnl" sz="2000" b="1" u="none" strike="noStrike" dirty="0">
                          <a:effectLst/>
                        </a:rPr>
                        <a:t> </a:t>
                      </a:r>
                      <a:r>
                        <a:rPr lang="es-ES_tradnl" sz="2000" b="1" u="none" strike="noStrike" dirty="0" err="1">
                          <a:effectLst/>
                        </a:rPr>
                        <a:t>en.json</a:t>
                      </a:r>
                      <a:endParaRPr lang="es-ES_tradnl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b="1" u="none" strike="noStrike" dirty="0">
                          <a:effectLst/>
                        </a:rPr>
                        <a:t>|</a:t>
                      </a:r>
                      <a:endParaRPr lang="es-ES_tradnl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b="1" u="none" strike="noStrike" dirty="0">
                          <a:effectLst/>
                        </a:rPr>
                        <a:t>detecciones</a:t>
                      </a:r>
                      <a:endParaRPr lang="es-ES_tradnl" sz="2000" b="1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>
                    <a:solidFill>
                      <a:schemeClr val="accent1">
                        <a:lumMod val="60000"/>
                        <a:lumOff val="4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15519032"/>
                  </a:ext>
                </a:extLst>
              </a:tr>
              <a:tr h="306446"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Plastic bag &amp; wrapper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|</a:t>
                      </a:r>
                      <a:endParaRPr lang="es-ES_tradnl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 dirty="0" err="1">
                          <a:effectLst/>
                        </a:rPr>
                        <a:t>Plastic</a:t>
                      </a:r>
                      <a:r>
                        <a:rPr lang="es-ES_tradnl" sz="2000" u="none" strike="noStrike" dirty="0">
                          <a:effectLst/>
                        </a:rPr>
                        <a:t> bag &amp; </a:t>
                      </a:r>
                      <a:r>
                        <a:rPr lang="es-ES_tradnl" sz="2000" u="none" strike="noStrike" dirty="0" err="1">
                          <a:effectLst/>
                        </a:rPr>
                        <a:t>wrapper</a:t>
                      </a:r>
                      <a:endParaRPr lang="es-ES_tradnl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|</a:t>
                      </a:r>
                      <a:endParaRPr lang="es-ES_tradnl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 dirty="0">
                          <a:effectLst/>
                        </a:rPr>
                        <a:t>850</a:t>
                      </a:r>
                      <a:endParaRPr lang="es-ES_tradnl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extLst>
                  <a:ext uri="{0D108BD9-81ED-4DB2-BD59-A6C34878D82A}">
                    <a16:rowId xmlns:a16="http://schemas.microsoft.com/office/drawing/2014/main" val="145151610"/>
                  </a:ext>
                </a:extLst>
              </a:tr>
              <a:tr h="306446"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Cigarette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|</a:t>
                      </a:r>
                      <a:endParaRPr lang="es-ES_tradnl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Cigarett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|</a:t>
                      </a:r>
                      <a:endParaRPr lang="es-ES_tradnl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667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extLst>
                  <a:ext uri="{0D108BD9-81ED-4DB2-BD59-A6C34878D82A}">
                    <a16:rowId xmlns:a16="http://schemas.microsoft.com/office/drawing/2014/main" val="2433509164"/>
                  </a:ext>
                </a:extLst>
              </a:tr>
              <a:tr h="306446"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Unlabeled litter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|</a:t>
                      </a:r>
                      <a:endParaRPr lang="es-ES_tradnl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Unlabeled litter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|</a:t>
                      </a:r>
                      <a:endParaRPr lang="es-ES_tradnl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517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extLst>
                  <a:ext uri="{0D108BD9-81ED-4DB2-BD59-A6C34878D82A}">
                    <a16:rowId xmlns:a16="http://schemas.microsoft.com/office/drawing/2014/main" val="1876395706"/>
                  </a:ext>
                </a:extLst>
              </a:tr>
              <a:tr h="306446"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Bottle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|</a:t>
                      </a:r>
                      <a:endParaRPr lang="es-ES_tradnl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Bottle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|</a:t>
                      </a:r>
                      <a:endParaRPr lang="es-ES_tradnl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439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extLst>
                  <a:ext uri="{0D108BD9-81ED-4DB2-BD59-A6C34878D82A}">
                    <a16:rowId xmlns:a16="http://schemas.microsoft.com/office/drawing/2014/main" val="1675669832"/>
                  </a:ext>
                </a:extLst>
              </a:tr>
              <a:tr h="306446"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Bottle cap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|</a:t>
                      </a:r>
                      <a:endParaRPr lang="es-ES_tradnl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Bottle cap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|</a:t>
                      </a:r>
                      <a:endParaRPr lang="es-ES_tradnl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289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extLst>
                  <a:ext uri="{0D108BD9-81ED-4DB2-BD59-A6C34878D82A}">
                    <a16:rowId xmlns:a16="http://schemas.microsoft.com/office/drawing/2014/main" val="3889876675"/>
                  </a:ext>
                </a:extLst>
              </a:tr>
              <a:tr h="306446"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Can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|</a:t>
                      </a:r>
                      <a:endParaRPr lang="es-ES_tradnl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Can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|</a:t>
                      </a:r>
                      <a:endParaRPr lang="es-ES_tradnl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273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extLst>
                  <a:ext uri="{0D108BD9-81ED-4DB2-BD59-A6C34878D82A}">
                    <a16:rowId xmlns:a16="http://schemas.microsoft.com/office/drawing/2014/main" val="1408807250"/>
                  </a:ext>
                </a:extLst>
              </a:tr>
              <a:tr h="306446"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Other plastic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|</a:t>
                      </a:r>
                      <a:endParaRPr lang="es-ES_tradnl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Other plastic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|</a:t>
                      </a:r>
                      <a:endParaRPr lang="es-ES_tradnl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273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extLst>
                  <a:ext uri="{0D108BD9-81ED-4DB2-BD59-A6C34878D82A}">
                    <a16:rowId xmlns:a16="http://schemas.microsoft.com/office/drawing/2014/main" val="1419025999"/>
                  </a:ext>
                </a:extLst>
              </a:tr>
              <a:tr h="306446"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Carton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|</a:t>
                      </a:r>
                      <a:endParaRPr lang="es-ES_tradnl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Carton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|</a:t>
                      </a:r>
                      <a:endParaRPr lang="es-ES_tradnl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251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extLst>
                  <a:ext uri="{0D108BD9-81ED-4DB2-BD59-A6C34878D82A}">
                    <a16:rowId xmlns:a16="http://schemas.microsoft.com/office/drawing/2014/main" val="4223707154"/>
                  </a:ext>
                </a:extLst>
              </a:tr>
              <a:tr h="306446"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Cup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|</a:t>
                      </a:r>
                      <a:endParaRPr lang="es-ES_tradnl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Cup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|</a:t>
                      </a:r>
                      <a:endParaRPr lang="es-ES_tradnl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192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extLst>
                  <a:ext uri="{0D108BD9-81ED-4DB2-BD59-A6C34878D82A}">
                    <a16:rowId xmlns:a16="http://schemas.microsoft.com/office/drawing/2014/main" val="781750232"/>
                  </a:ext>
                </a:extLst>
              </a:tr>
              <a:tr h="306446"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Straw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|</a:t>
                      </a:r>
                      <a:endParaRPr lang="es-ES_tradnl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Straw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|</a:t>
                      </a:r>
                      <a:endParaRPr lang="es-ES_tradnl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161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extLst>
                  <a:ext uri="{0D108BD9-81ED-4DB2-BD59-A6C34878D82A}">
                    <a16:rowId xmlns:a16="http://schemas.microsoft.com/office/drawing/2014/main" val="3178579664"/>
                  </a:ext>
                </a:extLst>
              </a:tr>
              <a:tr h="306446"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Paper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|</a:t>
                      </a:r>
                      <a:endParaRPr lang="es-ES_tradnl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Paper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|</a:t>
                      </a:r>
                      <a:endParaRPr lang="es-ES_tradnl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148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extLst>
                  <a:ext uri="{0D108BD9-81ED-4DB2-BD59-A6C34878D82A}">
                    <a16:rowId xmlns:a16="http://schemas.microsoft.com/office/drawing/2014/main" val="2901098649"/>
                  </a:ext>
                </a:extLst>
              </a:tr>
              <a:tr h="736494"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Broken glass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|</a:t>
                      </a:r>
                      <a:endParaRPr lang="es-ES_tradnl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Broken glass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|</a:t>
                      </a:r>
                      <a:endParaRPr lang="es-ES_tradnl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138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extLst>
                  <a:ext uri="{0D108BD9-81ED-4DB2-BD59-A6C34878D82A}">
                    <a16:rowId xmlns:a16="http://schemas.microsoft.com/office/drawing/2014/main" val="2821658329"/>
                  </a:ext>
                </a:extLst>
              </a:tr>
              <a:tr h="306446"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Styrofoam piece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|</a:t>
                      </a:r>
                      <a:endParaRPr lang="es-ES_tradnl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Styrofoam piece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|</a:t>
                      </a:r>
                      <a:endParaRPr lang="es-ES_tradnl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112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extLst>
                  <a:ext uri="{0D108BD9-81ED-4DB2-BD59-A6C34878D82A}">
                    <a16:rowId xmlns:a16="http://schemas.microsoft.com/office/drawing/2014/main" val="1233111276"/>
                  </a:ext>
                </a:extLst>
              </a:tr>
              <a:tr h="306446"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Pop tab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|</a:t>
                      </a:r>
                      <a:endParaRPr lang="es-ES_tradnl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Pop tab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|</a:t>
                      </a:r>
                      <a:endParaRPr lang="es-ES_tradnl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99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extLst>
                  <a:ext uri="{0D108BD9-81ED-4DB2-BD59-A6C34878D82A}">
                    <a16:rowId xmlns:a16="http://schemas.microsoft.com/office/drawing/2014/main" val="2961034783"/>
                  </a:ext>
                </a:extLst>
              </a:tr>
              <a:tr h="306446"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Lid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|</a:t>
                      </a:r>
                      <a:endParaRPr lang="es-ES_tradnl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Lid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|</a:t>
                      </a:r>
                      <a:endParaRPr lang="es-ES_tradnl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87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extLst>
                  <a:ext uri="{0D108BD9-81ED-4DB2-BD59-A6C34878D82A}">
                    <a16:rowId xmlns:a16="http://schemas.microsoft.com/office/drawing/2014/main" val="2349343689"/>
                  </a:ext>
                </a:extLst>
              </a:tr>
              <a:tr h="306446"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Plastic container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|</a:t>
                      </a:r>
                      <a:endParaRPr lang="es-ES_tradnl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Plastic container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|</a:t>
                      </a:r>
                      <a:endParaRPr lang="es-ES_tradnl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72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extLst>
                  <a:ext uri="{0D108BD9-81ED-4DB2-BD59-A6C34878D82A}">
                    <a16:rowId xmlns:a16="http://schemas.microsoft.com/office/drawing/2014/main" val="978047435"/>
                  </a:ext>
                </a:extLst>
              </a:tr>
              <a:tr h="306446"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Aluminium foil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|</a:t>
                      </a:r>
                      <a:endParaRPr lang="es-ES_tradnl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Aluminium foil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|</a:t>
                      </a:r>
                      <a:endParaRPr lang="es-ES_tradnl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62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extLst>
                  <a:ext uri="{0D108BD9-81ED-4DB2-BD59-A6C34878D82A}">
                    <a16:rowId xmlns:a16="http://schemas.microsoft.com/office/drawing/2014/main" val="3257481228"/>
                  </a:ext>
                </a:extLst>
              </a:tr>
              <a:tr h="306446"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Plastic utensils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|</a:t>
                      </a:r>
                      <a:endParaRPr lang="es-ES_tradnl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Plastic utensils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|</a:t>
                      </a:r>
                      <a:endParaRPr lang="es-ES_tradnl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37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extLst>
                  <a:ext uri="{0D108BD9-81ED-4DB2-BD59-A6C34878D82A}">
                    <a16:rowId xmlns:a16="http://schemas.microsoft.com/office/drawing/2014/main" val="756134831"/>
                  </a:ext>
                </a:extLst>
              </a:tr>
              <a:tr h="306446"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Rope &amp; strings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|</a:t>
                      </a:r>
                      <a:endParaRPr lang="es-ES_tradnl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Rope &amp; strings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|</a:t>
                      </a:r>
                      <a:endParaRPr lang="es-ES_tradnl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29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extLst>
                  <a:ext uri="{0D108BD9-81ED-4DB2-BD59-A6C34878D82A}">
                    <a16:rowId xmlns:a16="http://schemas.microsoft.com/office/drawing/2014/main" val="3730455178"/>
                  </a:ext>
                </a:extLst>
              </a:tr>
              <a:tr h="306446"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Paper bag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|</a:t>
                      </a:r>
                      <a:endParaRPr lang="es-ES_tradnl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Paper bag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|</a:t>
                      </a:r>
                      <a:endParaRPr lang="es-ES_tradnl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27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extLst>
                  <a:ext uri="{0D108BD9-81ED-4DB2-BD59-A6C34878D82A}">
                    <a16:rowId xmlns:a16="http://schemas.microsoft.com/office/drawing/2014/main" val="1269138836"/>
                  </a:ext>
                </a:extLst>
              </a:tr>
              <a:tr h="306446"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Scrap metal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|</a:t>
                      </a:r>
                      <a:endParaRPr lang="es-ES_tradnl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Scrap metal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|</a:t>
                      </a:r>
                      <a:endParaRPr lang="es-ES_tradnl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20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extLst>
                  <a:ext uri="{0D108BD9-81ED-4DB2-BD59-A6C34878D82A}">
                    <a16:rowId xmlns:a16="http://schemas.microsoft.com/office/drawing/2014/main" val="106680453"/>
                  </a:ext>
                </a:extLst>
              </a:tr>
              <a:tr h="306446"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Food waste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|</a:t>
                      </a:r>
                      <a:endParaRPr lang="es-ES_tradnl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Food waste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|</a:t>
                      </a:r>
                      <a:endParaRPr lang="es-ES_tradnl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8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extLst>
                  <a:ext uri="{0D108BD9-81ED-4DB2-BD59-A6C34878D82A}">
                    <a16:rowId xmlns:a16="http://schemas.microsoft.com/office/drawing/2014/main" val="3939020237"/>
                  </a:ext>
                </a:extLst>
              </a:tr>
              <a:tr h="306446"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Blister pack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|</a:t>
                      </a:r>
                      <a:endParaRPr lang="es-ES_tradnl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Blister pack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|</a:t>
                      </a:r>
                      <a:endParaRPr lang="es-ES_tradnl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7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extLst>
                  <a:ext uri="{0D108BD9-81ED-4DB2-BD59-A6C34878D82A}">
                    <a16:rowId xmlns:a16="http://schemas.microsoft.com/office/drawing/2014/main" val="2678790140"/>
                  </a:ext>
                </a:extLst>
              </a:tr>
              <a:tr h="306446"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Shoe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|</a:t>
                      </a:r>
                      <a:endParaRPr lang="es-ES_tradnl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Shoe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|</a:t>
                      </a:r>
                      <a:endParaRPr lang="es-ES_tradnl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7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extLst>
                  <a:ext uri="{0D108BD9-81ED-4DB2-BD59-A6C34878D82A}">
                    <a16:rowId xmlns:a16="http://schemas.microsoft.com/office/drawing/2014/main" val="1874105818"/>
                  </a:ext>
                </a:extLst>
              </a:tr>
              <a:tr h="306446"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Squeezable tube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|</a:t>
                      </a:r>
                      <a:endParaRPr lang="es-ES_tradnl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Squeezable tube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|</a:t>
                      </a:r>
                      <a:endParaRPr lang="es-ES_tradnl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7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extLst>
                  <a:ext uri="{0D108BD9-81ED-4DB2-BD59-A6C34878D82A}">
                    <a16:rowId xmlns:a16="http://schemas.microsoft.com/office/drawing/2014/main" val="2413382690"/>
                  </a:ext>
                </a:extLst>
              </a:tr>
              <a:tr h="306446"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Glass jar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|</a:t>
                      </a:r>
                      <a:endParaRPr lang="es-ES_tradnl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Glass jar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|</a:t>
                      </a:r>
                      <a:endParaRPr lang="es-ES_tradnl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6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extLst>
                  <a:ext uri="{0D108BD9-81ED-4DB2-BD59-A6C34878D82A}">
                    <a16:rowId xmlns:a16="http://schemas.microsoft.com/office/drawing/2014/main" val="1636695698"/>
                  </a:ext>
                </a:extLst>
              </a:tr>
              <a:tr h="306446"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Plastic glooves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|</a:t>
                      </a:r>
                      <a:endParaRPr lang="es-ES_tradnl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Plastic glooves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|</a:t>
                      </a:r>
                      <a:endParaRPr lang="es-ES_tradnl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4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extLst>
                  <a:ext uri="{0D108BD9-81ED-4DB2-BD59-A6C34878D82A}">
                    <a16:rowId xmlns:a16="http://schemas.microsoft.com/office/drawing/2014/main" val="3886324253"/>
                  </a:ext>
                </a:extLst>
              </a:tr>
              <a:tr h="306446"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Battery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|</a:t>
                      </a:r>
                      <a:endParaRPr lang="es-ES_tradnl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Battery</a:t>
                      </a:r>
                      <a:endParaRPr lang="es-ES_tradnl" sz="2000" b="0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>
                          <a:effectLst/>
                        </a:rPr>
                        <a:t>|</a:t>
                      </a:r>
                      <a:endParaRPr lang="es-ES_tradnl" sz="2000" b="1" i="0" u="none" strike="noStrike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tc>
                  <a:txBody>
                    <a:bodyPr/>
                    <a:lstStyle/>
                    <a:p>
                      <a:pPr algn="ctr" fontAlgn="ctr"/>
                      <a:r>
                        <a:rPr lang="es-ES_tradnl" sz="2000" u="none" strike="noStrike" dirty="0">
                          <a:effectLst/>
                        </a:rPr>
                        <a:t>2</a:t>
                      </a:r>
                      <a:endParaRPr lang="es-ES_tradnl" sz="2000" b="0" i="0" u="none" strike="noStrike" dirty="0">
                        <a:solidFill>
                          <a:srgbClr val="000000"/>
                        </a:solidFill>
                        <a:effectLst/>
                        <a:latin typeface="Calibri" panose="020F0502020204030204" pitchFamily="34" charset="0"/>
                      </a:endParaRPr>
                    </a:p>
                  </a:txBody>
                  <a:tcPr marL="2889" marR="2889" marT="2889" marB="0" anchor="ctr"/>
                </a:tc>
                <a:extLst>
                  <a:ext uri="{0D108BD9-81ED-4DB2-BD59-A6C34878D82A}">
                    <a16:rowId xmlns:a16="http://schemas.microsoft.com/office/drawing/2014/main" val="3104217367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666232643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1028700" y="5248275"/>
            <a:ext cx="11721706" cy="310198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1500"/>
              </a:lnSpc>
            </a:pPr>
            <a:r>
              <a:rPr lang="en-US" sz="11500" b="1">
                <a:solidFill>
                  <a:schemeClr val="bg1">
                    <a:lumMod val="95000"/>
                  </a:schemeClr>
                </a:solidFill>
                <a:latin typeface="Migra Ultra-Bold"/>
                <a:ea typeface="Migra Ultra-Bold"/>
                <a:cs typeface="Migra Ultra-Bold"/>
                <a:sym typeface="Migra Ultra-Bold"/>
              </a:rPr>
              <a:t>Selección del modelo</a:t>
            </a:r>
          </a:p>
        </p:txBody>
      </p:sp>
      <p:sp>
        <p:nvSpPr>
          <p:cNvPr id="3" name="Freeform 3"/>
          <p:cNvSpPr/>
          <p:nvPr/>
        </p:nvSpPr>
        <p:spPr>
          <a:xfrm rot="-5124692">
            <a:off x="13064613" y="3421599"/>
            <a:ext cx="5121852" cy="7634196"/>
          </a:xfrm>
          <a:custGeom>
            <a:avLst/>
            <a:gdLst/>
            <a:ahLst/>
            <a:cxnLst/>
            <a:rect l="l" t="t" r="r" b="b"/>
            <a:pathLst>
              <a:path w="5121852" h="7634196">
                <a:moveTo>
                  <a:pt x="0" y="0"/>
                </a:moveTo>
                <a:lnTo>
                  <a:pt x="5121851" y="0"/>
                </a:lnTo>
                <a:lnTo>
                  <a:pt x="5121851" y="7634196"/>
                </a:lnTo>
                <a:lnTo>
                  <a:pt x="0" y="7634196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rot="-2270815">
            <a:off x="6604331" y="-2365929"/>
            <a:ext cx="6903797" cy="6903797"/>
          </a:xfrm>
          <a:custGeom>
            <a:avLst/>
            <a:gdLst/>
            <a:ahLst/>
            <a:cxnLst/>
            <a:rect l="l" t="t" r="r" b="b"/>
            <a:pathLst>
              <a:path w="6903797" h="6903797">
                <a:moveTo>
                  <a:pt x="0" y="0"/>
                </a:moveTo>
                <a:lnTo>
                  <a:pt x="6903797" y="0"/>
                </a:lnTo>
                <a:lnTo>
                  <a:pt x="6903797" y="6903797"/>
                </a:lnTo>
                <a:lnTo>
                  <a:pt x="0" y="6903797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rot="-2270815">
            <a:off x="11751457" y="2553033"/>
            <a:ext cx="3371815" cy="3738907"/>
          </a:xfrm>
          <a:custGeom>
            <a:avLst/>
            <a:gdLst/>
            <a:ahLst/>
            <a:cxnLst/>
            <a:rect l="l" t="t" r="r" b="b"/>
            <a:pathLst>
              <a:path w="3371815" h="3738907">
                <a:moveTo>
                  <a:pt x="0" y="0"/>
                </a:moveTo>
                <a:lnTo>
                  <a:pt x="3371815" y="0"/>
                </a:lnTo>
                <a:lnTo>
                  <a:pt x="3371815" y="3738907"/>
                </a:lnTo>
                <a:lnTo>
                  <a:pt x="0" y="3738907"/>
                </a:lnTo>
                <a:lnTo>
                  <a:pt x="0" y="0"/>
                </a:lnTo>
                <a:close/>
              </a:path>
            </a:pathLst>
          </a:custGeom>
          <a:blipFill>
            <a:blip r:embed="rId6">
              <a:extLst>
                <a:ext uri="{96DAC541-7B7A-43D3-8B79-37D633B846F1}">
                  <asvg:svgBlip xmlns:asvg="http://schemas.microsoft.com/office/drawing/2016/SVG/main" r:embed="rId7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96</TotalTime>
  <Words>942</Words>
  <Application>Microsoft Office PowerPoint</Application>
  <PresentationFormat>Personalizado</PresentationFormat>
  <Paragraphs>287</Paragraphs>
  <Slides>21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21</vt:i4>
      </vt:variant>
    </vt:vector>
  </HeadingPairs>
  <TitlesOfParts>
    <vt:vector size="29" baseType="lpstr">
      <vt:lpstr>Open Sans</vt:lpstr>
      <vt:lpstr>Consolas</vt:lpstr>
      <vt:lpstr>Migra Ultra-Bold</vt:lpstr>
      <vt:lpstr>Arial</vt:lpstr>
      <vt:lpstr>Montserrat</vt:lpstr>
      <vt:lpstr>Montserrat Italics</vt:lpstr>
      <vt:lpstr>Calibri</vt:lpstr>
      <vt:lpstr>Office Theme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Modelo de detecci</dc:title>
  <dc:creator>SAN</dc:creator>
  <cp:lastModifiedBy>LUIGI SANTAMARIA</cp:lastModifiedBy>
  <cp:revision>10</cp:revision>
  <dcterms:created xsi:type="dcterms:W3CDTF">2006-08-16T00:00:00Z</dcterms:created>
  <dcterms:modified xsi:type="dcterms:W3CDTF">2025-08-19T12:37:36Z</dcterms:modified>
  <dc:identifier>DAGwdYY-eC4</dc:identifier>
</cp:coreProperties>
</file>

<file path=docProps/thumbnail.jpeg>
</file>